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handoutMasterIdLst>
    <p:handoutMasterId r:id="rId78"/>
  </p:handoutMasterIdLst>
  <p:sldIdLst>
    <p:sldId id="256" r:id="rId5"/>
    <p:sldId id="257" r:id="rId6"/>
    <p:sldId id="259" r:id="rId7"/>
    <p:sldId id="264" r:id="rId8"/>
    <p:sldId id="364" r:id="rId9"/>
    <p:sldId id="265" r:id="rId10"/>
    <p:sldId id="266" r:id="rId11"/>
    <p:sldId id="261" r:id="rId12"/>
    <p:sldId id="365" r:id="rId13"/>
    <p:sldId id="367" r:id="rId14"/>
    <p:sldId id="366" r:id="rId15"/>
    <p:sldId id="368" r:id="rId16"/>
    <p:sldId id="369" r:id="rId17"/>
    <p:sldId id="326" r:id="rId18"/>
    <p:sldId id="400" r:id="rId19"/>
    <p:sldId id="401" r:id="rId20"/>
    <p:sldId id="402" r:id="rId21"/>
    <p:sldId id="403" r:id="rId22"/>
    <p:sldId id="404" r:id="rId23"/>
    <p:sldId id="405" r:id="rId24"/>
    <p:sldId id="277" r:id="rId25"/>
    <p:sldId id="262" r:id="rId26"/>
    <p:sldId id="370" r:id="rId27"/>
    <p:sldId id="371" r:id="rId28"/>
    <p:sldId id="372" r:id="rId29"/>
    <p:sldId id="373" r:id="rId30"/>
    <p:sldId id="374" r:id="rId31"/>
    <p:sldId id="276" r:id="rId32"/>
    <p:sldId id="375" r:id="rId33"/>
    <p:sldId id="376" r:id="rId34"/>
    <p:sldId id="377" r:id="rId35"/>
    <p:sldId id="378" r:id="rId36"/>
    <p:sldId id="379" r:id="rId37"/>
    <p:sldId id="382" r:id="rId38"/>
    <p:sldId id="381" r:id="rId39"/>
    <p:sldId id="278" r:id="rId40"/>
    <p:sldId id="279" r:id="rId41"/>
    <p:sldId id="384" r:id="rId42"/>
    <p:sldId id="280" r:id="rId43"/>
    <p:sldId id="386" r:id="rId44"/>
    <p:sldId id="395" r:id="rId45"/>
    <p:sldId id="396" r:id="rId46"/>
    <p:sldId id="397" r:id="rId47"/>
    <p:sldId id="399" r:id="rId48"/>
    <p:sldId id="407" r:id="rId49"/>
    <p:sldId id="406" r:id="rId50"/>
    <p:sldId id="408" r:id="rId51"/>
    <p:sldId id="282" r:id="rId52"/>
    <p:sldId id="409" r:id="rId53"/>
    <p:sldId id="284" r:id="rId54"/>
    <p:sldId id="287" r:id="rId55"/>
    <p:sldId id="410" r:id="rId56"/>
    <p:sldId id="412" r:id="rId57"/>
    <p:sldId id="286" r:id="rId58"/>
    <p:sldId id="413" r:id="rId59"/>
    <p:sldId id="288" r:id="rId60"/>
    <p:sldId id="414" r:id="rId61"/>
    <p:sldId id="415" r:id="rId62"/>
    <p:sldId id="417" r:id="rId63"/>
    <p:sldId id="416" r:id="rId64"/>
    <p:sldId id="418" r:id="rId65"/>
    <p:sldId id="420" r:id="rId66"/>
    <p:sldId id="421" r:id="rId67"/>
    <p:sldId id="423" r:id="rId68"/>
    <p:sldId id="424" r:id="rId69"/>
    <p:sldId id="422" r:id="rId70"/>
    <p:sldId id="427" r:id="rId71"/>
    <p:sldId id="426" r:id="rId72"/>
    <p:sldId id="425" r:id="rId73"/>
    <p:sldId id="430" r:id="rId74"/>
    <p:sldId id="429" r:id="rId75"/>
    <p:sldId id="298" r:id="rId76"/>
    <p:sldId id="325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923" autoAdjust="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470068C-408F-4AA5-AFD8-252D21E2AF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1C65AC-AEFE-4F13-A27E-E1B1557F16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9FEB4-E2A1-4251-8BAA-D5509E2FA845}" type="datetimeFigureOut">
              <a:rPr lang="es-ES" smtClean="0"/>
              <a:t>09/07/2019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B8F38F-A1A2-4136-B0E9-EA940502A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474FFC-6E9D-4722-B695-280D2D4D2C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2FE6B-945A-4926-AE35-605D3B212F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908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0000">
                <a:srgbClr val="FFFF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54" y="3942376"/>
            <a:ext cx="9026142" cy="278748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22" y="722994"/>
            <a:ext cx="7251207" cy="1633731"/>
          </a:xfrm>
          <a:prstGeom prst="rect">
            <a:avLst/>
          </a:prstGeom>
        </p:spPr>
      </p:pic>
      <p:sp>
        <p:nvSpPr>
          <p:cNvPr id="17" name="CuadroTexto 16"/>
          <p:cNvSpPr txBox="1"/>
          <p:nvPr userDrawn="1"/>
        </p:nvSpPr>
        <p:spPr>
          <a:xfrm>
            <a:off x="4266810" y="4585568"/>
            <a:ext cx="4989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TrashHand" panose="00000400000000000000" pitchFamily="2" charset="0"/>
              </a:rPr>
              <a:t>Máster Data </a:t>
            </a:r>
            <a:r>
              <a:rPr lang="es-ES" sz="4400" dirty="0" err="1">
                <a:latin typeface="TrashHand" panose="00000400000000000000" pitchFamily="2" charset="0"/>
              </a:rPr>
              <a:t>Science</a:t>
            </a:r>
            <a:endParaRPr lang="es-ES" sz="4400" dirty="0">
              <a:latin typeface="TrashHand" panose="00000400000000000000" pitchFamily="2" charset="0"/>
            </a:endParaRPr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5544402" y="5355009"/>
            <a:ext cx="2024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Barcelona, 2019.</a:t>
            </a:r>
          </a:p>
          <a:p>
            <a:pPr algn="ctr"/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Henry Navarro</a:t>
            </a:r>
            <a:endParaRPr lang="es-ES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9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178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940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750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993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28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8978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0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94160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6" y="2999586"/>
            <a:ext cx="6798736" cy="3444997"/>
          </a:xfrm>
          <a:prstGeom prst="rect">
            <a:avLst/>
          </a:prstGeom>
        </p:spPr>
        <p:txBody>
          <a:bodyPr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5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5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53003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9754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040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9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C00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/>
          <a:lstStyle/>
          <a:p>
            <a:fld id="{35E2C831-D356-4170-8C02-468989B55DBF}" type="datetimeFigureOut">
              <a:rPr lang="es-ES" smtClean="0"/>
              <a:t>09/07/2019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/>
          <a:lstStyle/>
          <a:p>
            <a:fld id="{1E48A28E-047F-456C-9E87-EBF468AA978C}" type="slidenum">
              <a:rPr lang="es-ES" smtClean="0"/>
              <a:t>‹Nº›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5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9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94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980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2550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838236" y="140676"/>
            <a:ext cx="2136953" cy="59084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267231" y="209653"/>
            <a:ext cx="4810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TrashHand" panose="00000400000000000000" pitchFamily="2" charset="0"/>
              </a:rPr>
              <a:t>Máster Data </a:t>
            </a:r>
            <a:r>
              <a:rPr lang="es-ES" sz="2400" dirty="0" err="1">
                <a:latin typeface="TrashHand" panose="00000400000000000000" pitchFamily="2" charset="0"/>
              </a:rPr>
              <a:t>Science</a:t>
            </a:r>
            <a:r>
              <a:rPr lang="es-ES" sz="2400" dirty="0">
                <a:latin typeface="TrashHand" panose="00000400000000000000" pitchFamily="2" charset="0"/>
              </a:rPr>
              <a:t>, Barcelona 2019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0" y="880584"/>
            <a:ext cx="9144000" cy="0"/>
          </a:xfrm>
          <a:prstGeom prst="line">
            <a:avLst/>
          </a:prstGeom>
          <a:ln cmpd="sng">
            <a:gradFill flip="none" rotWithShape="1">
              <a:gsLst>
                <a:gs pos="100000">
                  <a:srgbClr val="FDBB4B"/>
                </a:gs>
                <a:gs pos="0">
                  <a:srgbClr val="FFFF0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149414"/>
            <a:ext cx="5598153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oo.gl/9eeHAz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Silhouette_(clustering)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2418782_K-Means_A_new_generalized_k-means_clustering_algorithm" TargetMode="External"/><Relationship Id="rId2" Type="http://schemas.openxmlformats.org/officeDocument/2006/relationships/hyperlink" Target="http://www.labri.fr/perso/bpinaud/userfiles/downloads/hartigan_1979_kmean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teseerx.ist.psu.edu/viewdoc/download?doi=10.1.1.19.3377&amp;rep=rep1&amp;type=pdf" TargetMode="External"/><Relationship Id="rId5" Type="http://schemas.openxmlformats.org/officeDocument/2006/relationships/hyperlink" Target="https://onlinelibrary.wiley.com/doi/book/10.1002/9780470316801" TargetMode="External"/><Relationship Id="rId4" Type="http://schemas.openxmlformats.org/officeDocument/2006/relationships/hyperlink" Target="http://web.stanford.edu/~hastie/Papers/gap.pdf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9.3377&amp;rep=rep1&amp;type=pdf" TargetMode="External"/><Relationship Id="rId2" Type="http://schemas.openxmlformats.org/officeDocument/2006/relationships/hyperlink" Target="https://onlinelibrary.wiley.com/doi/book/10.1002/978047031680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iteseerx.ist.psu.edu/viewdoc/download?doi=10.1.1.531.5291&amp;rep=rep1&amp;type=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://www.stat.cmu.edu/~cshalizi/uADA/12/lectures/ch18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cda.psych.uiuc.edu/statistical_learning_course/Jolliffe%20I.%20Principal%20Component%20Analysis%20(2ed.,%20Springer,%202002)(518s)_MVsa_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tsne/" TargetMode="External"/><Relationship Id="rId2" Type="http://schemas.openxmlformats.org/officeDocument/2006/relationships/hyperlink" Target="https://www.kaggle.com/puyokw/clustering-in-2-dimension-using-tsne/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till.pub/2016/misread-tsne/" TargetMode="External"/><Relationship Id="rId4" Type="http://schemas.openxmlformats.org/officeDocument/2006/relationships/hyperlink" Target="http://www.jmlr.org/papers/volume9/vandermaaten08a/vandermaaten08a.pdf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0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39548" y="896596"/>
            <a:ext cx="5669722" cy="733422"/>
          </a:xfrm>
        </p:spPr>
        <p:txBody>
          <a:bodyPr/>
          <a:lstStyle/>
          <a:p>
            <a:pPr algn="r"/>
            <a:r>
              <a:rPr lang="es-ES" sz="2800" dirty="0"/>
              <a:t>¿Qué hacemos si nuestro conjunto de datos no tiene etiquetas?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071936"/>
            <a:ext cx="8163339" cy="4289110"/>
          </a:xfrm>
        </p:spPr>
        <p:txBody>
          <a:bodyPr/>
          <a:lstStyle/>
          <a:p>
            <a:r>
              <a:rPr lang="es-ES" sz="1600" dirty="0"/>
              <a:t>El aprendizaje no supervisado es un grupo de algoritmos de machine </a:t>
            </a:r>
            <a:r>
              <a:rPr lang="es-ES" sz="1600" dirty="0" err="1"/>
              <a:t>learning</a:t>
            </a:r>
            <a:r>
              <a:rPr lang="es-ES" sz="1600" dirty="0"/>
              <a:t> que funcionan bajo el principio de “verdad sin fundamento”.</a:t>
            </a:r>
          </a:p>
          <a:p>
            <a:r>
              <a:rPr lang="es-ES" sz="1600" dirty="0"/>
              <a:t>Pensemos en el ejemplo de queremos saber la relación entre el número de suscriptores </a:t>
            </a:r>
            <a:r>
              <a:rPr lang="es-ES" sz="1600" dirty="0" err="1"/>
              <a:t>youtube</a:t>
            </a:r>
            <a:r>
              <a:rPr lang="es-ES" sz="1600" dirty="0"/>
              <a:t> y las ganancias de un canal de esta plataforma.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E602A4-6C8A-4067-912C-1D887A87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3878612"/>
            <a:ext cx="3237257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3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39548" y="896596"/>
            <a:ext cx="5669722" cy="733422"/>
          </a:xfrm>
        </p:spPr>
        <p:txBody>
          <a:bodyPr/>
          <a:lstStyle/>
          <a:p>
            <a:pPr algn="r"/>
            <a:r>
              <a:rPr lang="es-ES" sz="2800" dirty="0"/>
              <a:t>¿Qué hacemos si nuestro conjunto de datos no tiene etiquetas?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071936"/>
            <a:ext cx="8163339" cy="4289110"/>
          </a:xfrm>
        </p:spPr>
        <p:txBody>
          <a:bodyPr/>
          <a:lstStyle/>
          <a:p>
            <a:r>
              <a:rPr lang="es-ES" sz="1600" dirty="0"/>
              <a:t>El aprendizaje no supervisado es un grupo de algoritmos de machine </a:t>
            </a:r>
            <a:r>
              <a:rPr lang="es-ES" sz="1600" dirty="0" err="1"/>
              <a:t>learning</a:t>
            </a:r>
            <a:r>
              <a:rPr lang="es-ES" sz="1600" dirty="0"/>
              <a:t> que funcionan bajo el principio de “verdad sin fundamento”.</a:t>
            </a:r>
          </a:p>
          <a:p>
            <a:r>
              <a:rPr lang="es-ES" sz="1600" dirty="0"/>
              <a:t>Pensemos en el ejemplo de queremos saber la relación entre el número de suscriptores </a:t>
            </a:r>
            <a:r>
              <a:rPr lang="es-ES" sz="1600" dirty="0" err="1"/>
              <a:t>youtube</a:t>
            </a:r>
            <a:r>
              <a:rPr lang="es-ES" sz="1600" dirty="0"/>
              <a:t> y las ganancias de un canal de esta plataforma.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E602A4-6C8A-4067-912C-1D887A87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3878612"/>
            <a:ext cx="3237257" cy="23227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2DFDE9-DA50-469F-B6A4-159D5FB6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63" y="5323489"/>
            <a:ext cx="3133616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39548" y="896596"/>
            <a:ext cx="5669722" cy="733422"/>
          </a:xfrm>
        </p:spPr>
        <p:txBody>
          <a:bodyPr/>
          <a:lstStyle/>
          <a:p>
            <a:pPr algn="r"/>
            <a:r>
              <a:rPr lang="es-ES" sz="2800" dirty="0"/>
              <a:t>¿Qué hacemos si nuestro conjunto de datos no tiene etiquetas?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7516743" cy="4252846"/>
          </a:xfrm>
        </p:spPr>
        <p:txBody>
          <a:bodyPr/>
          <a:lstStyle/>
          <a:p>
            <a:pPr algn="just"/>
            <a:r>
              <a:rPr lang="es-ES" sz="2000" dirty="0"/>
              <a:t>Tal vez no tengamos acceso a los datos salariales, o simplemente estamos interesados en diferentes preguntas. ¡No importa! Lo importante es que no hay una salida con la que coincidir, ni una línea para dibujar que represente una relación.</a:t>
            </a:r>
          </a:p>
          <a:p>
            <a:pPr algn="just"/>
            <a:r>
              <a:rPr lang="es-ES" sz="2000" dirty="0"/>
              <a:t>Entonces, ¿cuál es exactamente el objetivo del aprendizaje no supervisado? ¿Qué hacemos cuando solo tenemos datos de entrada sin etiquetas?</a:t>
            </a:r>
          </a:p>
        </p:txBody>
      </p:sp>
    </p:spTree>
    <p:extLst>
      <p:ext uri="{BB962C8B-B14F-4D97-AF65-F5344CB8AC3E}">
        <p14:creationId xmlns:p14="http://schemas.microsoft.com/office/powerpoint/2010/main" val="399710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39548" y="896596"/>
            <a:ext cx="5669722" cy="733422"/>
          </a:xfrm>
        </p:spPr>
        <p:txBody>
          <a:bodyPr/>
          <a:lstStyle/>
          <a:p>
            <a:pPr algn="r"/>
            <a:r>
              <a:rPr lang="es-ES" sz="2800" dirty="0"/>
              <a:t>¿Qué hacemos si nuestro conjunto de datos no tiene etiquetas?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5000"/>
            <a:ext cx="7516743" cy="4252846"/>
          </a:xfrm>
        </p:spPr>
        <p:txBody>
          <a:bodyPr/>
          <a:lstStyle/>
          <a:p>
            <a:pPr algn="just"/>
            <a:r>
              <a:rPr lang="es-ES" sz="2000" dirty="0"/>
              <a:t>Tal vez no tengamos acceso a los datos salariales, o simplemente estamos interesados en diferentes preguntas. ¡No importa! Lo importante es que no hay una salida con la que coincidir, ni una línea para dibujar que represente una relación.</a:t>
            </a:r>
          </a:p>
          <a:p>
            <a:pPr algn="just"/>
            <a:r>
              <a:rPr lang="es-ES" sz="2000" dirty="0"/>
              <a:t>Entonces, ¿cuál es exactamente el objetivo del aprendizaje no supervisado? ¿Qué hacemos cuando solo tenemos datos de entrada sin etiquetas?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E7958E-507A-4018-9511-7D1D7E771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4510364"/>
            <a:ext cx="4140200" cy="21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Tipos de algoritmos no supervisados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62" y="1826768"/>
            <a:ext cx="6798736" cy="489208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sz="2000" dirty="0" err="1"/>
              <a:t>Clustering</a:t>
            </a:r>
            <a:endParaRPr lang="es-ES" sz="2000" dirty="0"/>
          </a:p>
          <a:p>
            <a:pPr marL="914400" lvl="1" indent="-457200">
              <a:buFont typeface="+mj-lt"/>
              <a:buAutoNum type="arabicPeriod"/>
            </a:pPr>
            <a:r>
              <a:rPr lang="es-ES" sz="1800" dirty="0"/>
              <a:t>K-</a:t>
            </a:r>
            <a:r>
              <a:rPr lang="es-ES" sz="1800" dirty="0" err="1"/>
              <a:t>means</a:t>
            </a:r>
            <a:r>
              <a:rPr lang="es-ES" sz="1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800" dirty="0" err="1"/>
              <a:t>Hierarchical</a:t>
            </a:r>
            <a:r>
              <a:rPr lang="es-ES" sz="1800" dirty="0"/>
              <a:t> </a:t>
            </a:r>
            <a:r>
              <a:rPr lang="es-ES" sz="1800" dirty="0" err="1"/>
              <a:t>Clustering</a:t>
            </a:r>
            <a:r>
              <a:rPr lang="es-ES" sz="1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800" dirty="0" err="1"/>
              <a:t>Probabilistic</a:t>
            </a:r>
            <a:r>
              <a:rPr lang="es-ES" sz="1800" dirty="0"/>
              <a:t> </a:t>
            </a:r>
            <a:r>
              <a:rPr lang="es-ES" sz="1800" dirty="0" err="1"/>
              <a:t>Clustering</a:t>
            </a:r>
            <a:r>
              <a:rPr lang="es-ES" sz="1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Data </a:t>
            </a:r>
            <a:r>
              <a:rPr lang="es-ES" sz="2000" dirty="0" err="1"/>
              <a:t>Compression</a:t>
            </a:r>
            <a:endParaRPr lang="es-ES" sz="2000" dirty="0"/>
          </a:p>
          <a:p>
            <a:pPr marL="914400" lvl="1" indent="-457200">
              <a:buFont typeface="+mj-lt"/>
              <a:buAutoNum type="arabicPeriod"/>
            </a:pPr>
            <a:r>
              <a:rPr lang="es-ES" sz="1800" dirty="0"/>
              <a:t>Principal </a:t>
            </a:r>
            <a:r>
              <a:rPr lang="es-ES" sz="1800" dirty="0" err="1"/>
              <a:t>Component</a:t>
            </a:r>
            <a:r>
              <a:rPr lang="es-ES" sz="1800" dirty="0"/>
              <a:t> </a:t>
            </a:r>
            <a:r>
              <a:rPr lang="es-ES" sz="1800" dirty="0" err="1"/>
              <a:t>Analysis</a:t>
            </a:r>
            <a:r>
              <a:rPr lang="es-ES" sz="1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800" dirty="0"/>
              <a:t>Singular </a:t>
            </a:r>
            <a:r>
              <a:rPr lang="es-ES" sz="1800" dirty="0" err="1"/>
              <a:t>Value</a:t>
            </a:r>
            <a:r>
              <a:rPr lang="es-ES" sz="1800" dirty="0"/>
              <a:t> </a:t>
            </a:r>
            <a:r>
              <a:rPr lang="es-ES" sz="1800" dirty="0" err="1"/>
              <a:t>Decomposition</a:t>
            </a:r>
            <a:r>
              <a:rPr lang="es-ES" sz="1800" dirty="0"/>
              <a:t> (u otras factorizaciones de matrices).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800" dirty="0"/>
              <a:t>t-</a:t>
            </a:r>
            <a:r>
              <a:rPr lang="es-ES" sz="1800" dirty="0" err="1"/>
              <a:t>Distributed</a:t>
            </a:r>
            <a:r>
              <a:rPr lang="es-ES" sz="1800" dirty="0"/>
              <a:t> </a:t>
            </a:r>
            <a:r>
              <a:rPr lang="es-ES" sz="1800" dirty="0" err="1"/>
              <a:t>Stochastic</a:t>
            </a:r>
            <a:r>
              <a:rPr lang="es-ES" sz="1800" dirty="0"/>
              <a:t> </a:t>
            </a:r>
            <a:r>
              <a:rPr lang="es-ES" sz="1800" dirty="0" err="1"/>
              <a:t>Neighbor</a:t>
            </a:r>
            <a:r>
              <a:rPr lang="es-ES" sz="1800" dirty="0"/>
              <a:t> </a:t>
            </a:r>
            <a:r>
              <a:rPr lang="es-ES" sz="1800" dirty="0" err="1"/>
              <a:t>Embedding</a:t>
            </a:r>
            <a:r>
              <a:rPr lang="es-ES" sz="18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 err="1"/>
              <a:t>Unsupervised</a:t>
            </a:r>
            <a:r>
              <a:rPr lang="es-ES" sz="2000" dirty="0"/>
              <a:t> Deep </a:t>
            </a:r>
            <a:r>
              <a:rPr lang="es-ES" sz="2000" dirty="0" err="1"/>
              <a:t>Learning</a:t>
            </a:r>
            <a:endParaRPr lang="es-ES" sz="2000" dirty="0"/>
          </a:p>
          <a:p>
            <a:pPr marL="914400" lvl="1" indent="-457200">
              <a:buFont typeface="+mj-lt"/>
              <a:buAutoNum type="arabicPeriod"/>
            </a:pPr>
            <a:r>
              <a:rPr lang="es-ES" sz="1800" dirty="0" err="1"/>
              <a:t>Autoencoders</a:t>
            </a:r>
            <a:r>
              <a:rPr lang="es-ES" sz="18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800" dirty="0" err="1"/>
              <a:t>Anomaly</a:t>
            </a:r>
            <a:r>
              <a:rPr lang="es-ES" sz="1800" dirty="0"/>
              <a:t> </a:t>
            </a:r>
            <a:r>
              <a:rPr lang="es-ES" sz="1800" dirty="0" err="1"/>
              <a:t>detection</a:t>
            </a:r>
            <a:r>
              <a:rPr lang="es-ES" sz="1800" dirty="0"/>
              <a:t>.</a:t>
            </a:r>
          </a:p>
          <a:p>
            <a:pPr marL="0" indent="0"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68875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Conceptos previos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2005673"/>
            <a:ext cx="6798736" cy="4289110"/>
          </a:xfrm>
        </p:spPr>
        <p:txBody>
          <a:bodyPr/>
          <a:lstStyle/>
          <a:p>
            <a:r>
              <a:rPr lang="es-ES" dirty="0"/>
              <a:t>Distancia</a:t>
            </a:r>
          </a:p>
          <a:p>
            <a:r>
              <a:rPr lang="es-ES" dirty="0" err="1"/>
              <a:t>Scaling</a:t>
            </a:r>
            <a:endParaRPr lang="es-ES" dirty="0"/>
          </a:p>
          <a:p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imputation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456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Métrica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2632" y="2005673"/>
                <a:ext cx="6798736" cy="428911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ES" dirty="0"/>
                  <a:t>Una métrica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s-ES" dirty="0"/>
                  <a:t> es una función que satisface las siguientes condiciones para cada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ES" dirty="0"/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s-ES" dirty="0"/>
                  <a:t>, no negativa.</a:t>
                </a: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⟺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dirty="0"/>
                  <a:t>, identidad </a:t>
                </a:r>
                <a:r>
                  <a:rPr lang="es-ES" dirty="0" err="1"/>
                  <a:t>indecirnible</a:t>
                </a:r>
                <a:r>
                  <a:rPr lang="es-E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ES" dirty="0"/>
                  <a:t>simetría.</a:t>
                </a: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" dirty="0"/>
                  <a:t>+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" dirty="0"/>
                  <a:t>, desigualdad triangular.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2632" y="2005673"/>
                <a:ext cx="6798736" cy="4289110"/>
              </a:xfrm>
              <a:blipFill>
                <a:blip r:embed="rId2"/>
                <a:stretch>
                  <a:fillRect l="-1613" t="-9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866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Métrica (Ejemplos)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2568890"/>
            <a:ext cx="6798736" cy="2932024"/>
          </a:xfrm>
        </p:spPr>
        <p:txBody>
          <a:bodyPr/>
          <a:lstStyle/>
          <a:p>
            <a:r>
              <a:rPr lang="es-ES" dirty="0"/>
              <a:t>Distancia </a:t>
            </a:r>
            <a:r>
              <a:rPr lang="es-ES" dirty="0" err="1"/>
              <a:t>euclideana</a:t>
            </a:r>
            <a:r>
              <a:rPr lang="es-ES" dirty="0"/>
              <a:t>.</a:t>
            </a:r>
          </a:p>
          <a:p>
            <a:r>
              <a:rPr lang="es-ES" dirty="0"/>
              <a:t>Distancia de Minkowski.</a:t>
            </a:r>
          </a:p>
          <a:p>
            <a:r>
              <a:rPr lang="es-ES" dirty="0"/>
              <a:t>Distancia de Manhattan.</a:t>
            </a:r>
          </a:p>
          <a:p>
            <a:r>
              <a:rPr lang="es-ES" dirty="0"/>
              <a:t>Distancia de </a:t>
            </a:r>
            <a:r>
              <a:rPr lang="es-ES" dirty="0" err="1"/>
              <a:t>Levenshtein</a:t>
            </a:r>
            <a:r>
              <a:rPr lang="es-ES" dirty="0"/>
              <a:t>.</a:t>
            </a:r>
          </a:p>
          <a:p>
            <a:r>
              <a:rPr lang="es-ES" dirty="0"/>
              <a:t>Distancia del </a:t>
            </a:r>
            <a:r>
              <a:rPr lang="es-ES" dirty="0" err="1"/>
              <a:t>infimo</a:t>
            </a:r>
            <a:r>
              <a:rPr lang="es-ES" dirty="0"/>
              <a:t> y supremo.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888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Scaling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962988"/>
            <a:ext cx="8142514" cy="2932024"/>
          </a:xfrm>
        </p:spPr>
        <p:txBody>
          <a:bodyPr/>
          <a:lstStyle/>
          <a:p>
            <a:pPr marL="0" indent="0" algn="just">
              <a:buNone/>
            </a:pPr>
            <a:r>
              <a:rPr lang="es-ES" sz="1800" dirty="0"/>
              <a:t>Es necesario en la mayoría de casos normalizar la escala de valores de las variables para comenzar con el proceso de </a:t>
            </a:r>
            <a:r>
              <a:rPr lang="es-ES" sz="1800" dirty="0" err="1"/>
              <a:t>clustering</a:t>
            </a:r>
            <a:r>
              <a:rPr lang="es-ES" sz="1800" dirty="0"/>
              <a:t>. Esto se debe a que los valores de las variables de cada observación se representan como coordenadas en el espacio n-dimensional (n es el número de variables) y luego se calculan las distancias entre estas coordenadas. Si estas coordenadas no están normalizadas, puede dar lugar a resultados falsos.</a:t>
            </a:r>
          </a:p>
          <a:p>
            <a:pPr marL="0" indent="0" algn="just">
              <a:buNone/>
            </a:pPr>
            <a:r>
              <a:rPr lang="en-US" sz="1800" dirty="0"/>
              <a:t>Por </a:t>
            </a:r>
            <a:r>
              <a:rPr lang="en-US" sz="1800" dirty="0" err="1"/>
              <a:t>ejemplo</a:t>
            </a:r>
            <a:r>
              <a:rPr lang="en-US" sz="1800" dirty="0"/>
              <a:t>, </a:t>
            </a:r>
            <a:r>
              <a:rPr lang="en-US" sz="1800" dirty="0" err="1"/>
              <a:t>supongamos</a:t>
            </a:r>
            <a:r>
              <a:rPr lang="en-US" sz="1800" dirty="0"/>
              <a:t> que temenos </a:t>
            </a:r>
            <a:r>
              <a:rPr lang="en-US" sz="1800" dirty="0" err="1"/>
              <a:t>unos</a:t>
            </a:r>
            <a:r>
              <a:rPr lang="en-US" sz="1800" dirty="0"/>
              <a:t> </a:t>
            </a:r>
            <a:r>
              <a:rPr lang="en-US" sz="1800" dirty="0" err="1"/>
              <a:t>datos</a:t>
            </a:r>
            <a:r>
              <a:rPr lang="en-US" sz="1800" dirty="0"/>
              <a:t> de peso y </a:t>
            </a:r>
            <a:r>
              <a:rPr lang="en-US" sz="1800" dirty="0" err="1"/>
              <a:t>altura</a:t>
            </a:r>
            <a:r>
              <a:rPr lang="en-US" sz="1800" dirty="0"/>
              <a:t> de </a:t>
            </a:r>
            <a:r>
              <a:rPr lang="en-US" sz="1800" dirty="0" err="1"/>
              <a:t>tres</a:t>
            </a:r>
            <a:r>
              <a:rPr lang="en-US" sz="1800" dirty="0"/>
              <a:t> personas: A (6ft, 75kg), B (6ft,77kg), C (8ft,75kg). </a:t>
            </a:r>
            <a:r>
              <a:rPr lang="en-US" sz="1800" dirty="0" err="1"/>
              <a:t>Tendríamos</a:t>
            </a:r>
            <a:r>
              <a:rPr lang="en-US" sz="1800" dirty="0"/>
              <a:t>:</a:t>
            </a:r>
          </a:p>
          <a:p>
            <a:pPr algn="just"/>
            <a:r>
              <a:rPr lang="en-US" sz="1800" dirty="0"/>
              <a:t>A-B: 2 </a:t>
            </a:r>
            <a:r>
              <a:rPr lang="en-US" sz="1800" dirty="0" err="1"/>
              <a:t>unidades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/>
              <a:t>A-C: 2 </a:t>
            </a:r>
            <a:r>
              <a:rPr lang="en-US" sz="1800" dirty="0" err="1"/>
              <a:t>unidades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 err="1"/>
              <a:t>Tendríamos</a:t>
            </a:r>
            <a:r>
              <a:rPr lang="en-US" sz="1800" dirty="0"/>
              <a:t> que ambos pares A-B y A-C son </a:t>
            </a:r>
            <a:r>
              <a:rPr lang="en-US" sz="1800" dirty="0" err="1"/>
              <a:t>similares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81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Scaling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3">
                <a:extLst>
                  <a:ext uri="{FF2B5EF4-FFF2-40B4-BE49-F238E27FC236}">
                    <a16:creationId xmlns:a16="http://schemas.microsoft.com/office/drawing/2014/main" id="{18577271-407C-4E0B-896E-2E52A042D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632" y="1756090"/>
                <a:ext cx="6798736" cy="4964024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rgbClr val="FFC000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rgbClr val="FFC000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rgbClr val="FFC000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rgbClr val="FFC000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rgbClr val="FFC000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s-ES" dirty="0"/>
                  <a:t>Existen varias formas de normalizar los valores de las variables. Uno es la estandarización de la escala completa de todos los valores de las variables, es decir, que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s-E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ES" dirty="0"/>
                  <a:t> conocida como min-</a:t>
                </a:r>
                <a:r>
                  <a:rPr lang="es-ES" dirty="0" err="1"/>
                  <a:t>max</a:t>
                </a:r>
                <a:r>
                  <a:rPr lang="es-ES" dirty="0"/>
                  <a:t> </a:t>
                </a:r>
                <a:r>
                  <a:rPr lang="es-ES" dirty="0" err="1"/>
                  <a:t>normalization</a:t>
                </a:r>
                <a:r>
                  <a:rPr lang="es-ES" dirty="0"/>
                  <a:t>, y se obtiene aplicando la siguiente transformación: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dirty="0"/>
              </a:p>
              <a:p>
                <a:pPr marL="0" indent="0" algn="just">
                  <a:buNone/>
                </a:pPr>
                <a:r>
                  <a:rPr lang="en-US" dirty="0" err="1"/>
                  <a:t>También</a:t>
                </a:r>
                <a:r>
                  <a:rPr lang="en-US" dirty="0"/>
                  <a:t> </a:t>
                </a:r>
                <a:r>
                  <a:rPr lang="en-US" dirty="0" err="1"/>
                  <a:t>puede</a:t>
                </a:r>
                <a:r>
                  <a:rPr lang="en-US" dirty="0"/>
                  <a:t> </a:t>
                </a:r>
                <a:r>
                  <a:rPr lang="en-US" dirty="0" err="1"/>
                  <a:t>usarse</a:t>
                </a:r>
                <a:r>
                  <a:rPr lang="en-US" dirty="0"/>
                  <a:t> la que </a:t>
                </a:r>
                <a:r>
                  <a:rPr lang="en-US" dirty="0" err="1"/>
                  <a:t>seguramente</a:t>
                </a:r>
                <a:r>
                  <a:rPr lang="en-US" dirty="0"/>
                  <a:t> </a:t>
                </a:r>
                <a:r>
                  <a:rPr lang="en-US" dirty="0" err="1"/>
                  <a:t>muchos</a:t>
                </a:r>
                <a:r>
                  <a:rPr lang="en-US" dirty="0"/>
                  <a:t> </a:t>
                </a:r>
                <a:r>
                  <a:rPr lang="en-US" dirty="0" err="1"/>
                  <a:t>conocen</a:t>
                </a:r>
                <a:r>
                  <a:rPr lang="en-US" dirty="0"/>
                  <a:t>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5" name="Marcador de contenido 3">
                <a:extLst>
                  <a:ext uri="{FF2B5EF4-FFF2-40B4-BE49-F238E27FC236}">
                    <a16:creationId xmlns:a16="http://schemas.microsoft.com/office/drawing/2014/main" id="{18577271-407C-4E0B-896E-2E52A042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632" y="1756090"/>
                <a:ext cx="6798736" cy="4964024"/>
              </a:xfrm>
              <a:prstGeom prst="rect">
                <a:avLst/>
              </a:prstGeom>
              <a:blipFill>
                <a:blip r:embed="rId2"/>
                <a:stretch>
                  <a:fillRect l="-1344" t="-860" r="-13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93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3808" y="896596"/>
            <a:ext cx="2555461" cy="733422"/>
          </a:xfrm>
        </p:spPr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57513" y="1879860"/>
            <a:ext cx="7286487" cy="4434883"/>
          </a:xfrm>
        </p:spPr>
        <p:txBody>
          <a:bodyPr/>
          <a:lstStyle/>
          <a:p>
            <a:r>
              <a:rPr lang="es-ES" dirty="0"/>
              <a:t>Ahora: Lead Data </a:t>
            </a:r>
            <a:r>
              <a:rPr lang="es-ES" dirty="0" err="1"/>
              <a:t>Scientist</a:t>
            </a:r>
            <a:r>
              <a:rPr lang="es-ES" dirty="0"/>
              <a:t> – </a:t>
            </a:r>
            <a:r>
              <a:rPr lang="es-ES" dirty="0" err="1"/>
              <a:t>Altran</a:t>
            </a:r>
            <a:r>
              <a:rPr lang="es-ES" dirty="0"/>
              <a:t> </a:t>
            </a:r>
            <a:r>
              <a:rPr lang="es-ES" dirty="0" err="1"/>
              <a:t>Innovation</a:t>
            </a:r>
            <a:r>
              <a:rPr lang="es-ES" dirty="0"/>
              <a:t>.</a:t>
            </a:r>
          </a:p>
          <a:p>
            <a:r>
              <a:rPr lang="es-ES" dirty="0"/>
              <a:t>Antes: Data </a:t>
            </a:r>
            <a:r>
              <a:rPr lang="es-ES" dirty="0" err="1"/>
              <a:t>Scientist</a:t>
            </a:r>
            <a:r>
              <a:rPr lang="es-ES" dirty="0"/>
              <a:t> – Equifax, </a:t>
            </a:r>
            <a:r>
              <a:rPr lang="es-ES" dirty="0" err="1"/>
              <a:t>Solutio</a:t>
            </a:r>
            <a:r>
              <a:rPr lang="es-ES" dirty="0"/>
              <a:t>, </a:t>
            </a:r>
            <a:r>
              <a:rPr lang="es-ES" dirty="0" err="1"/>
              <a:t>Enefgy</a:t>
            </a:r>
            <a:r>
              <a:rPr lang="es-ES" dirty="0"/>
              <a:t>.</a:t>
            </a:r>
          </a:p>
          <a:p>
            <a:r>
              <a:rPr lang="es-ES" dirty="0"/>
              <a:t>Profesor Universidad Carlos III de Madrid – Grupo ML4DS &amp; GISC. (</a:t>
            </a:r>
            <a:r>
              <a:rPr lang="es-ES" dirty="0">
                <a:hlinkClick r:id="rId2"/>
              </a:rPr>
              <a:t>https://goo.gl/9eeHAz</a:t>
            </a:r>
            <a:r>
              <a:rPr lang="es-ES" dirty="0"/>
              <a:t>)</a:t>
            </a:r>
          </a:p>
          <a:p>
            <a:r>
              <a:rPr lang="es-ES" dirty="0"/>
              <a:t>Profesor Escuela de Organización Industrial.</a:t>
            </a:r>
          </a:p>
          <a:p>
            <a:r>
              <a:rPr lang="es-ES" dirty="0"/>
              <a:t>Data </a:t>
            </a:r>
            <a:r>
              <a:rPr lang="es-ES" dirty="0" err="1"/>
              <a:t>Analyst</a:t>
            </a:r>
            <a:r>
              <a:rPr lang="es-ES" dirty="0"/>
              <a:t> – Ministerio de Justicia (Venezuela).</a:t>
            </a:r>
          </a:p>
          <a:p>
            <a:r>
              <a:rPr lang="es-ES" dirty="0"/>
              <a:t>Máster en Ingeniería Matemática – UC3M.</a:t>
            </a:r>
          </a:p>
          <a:p>
            <a:r>
              <a:rPr lang="es-ES" dirty="0" err="1"/>
              <a:t>Lienciado</a:t>
            </a:r>
            <a:r>
              <a:rPr lang="es-ES" dirty="0"/>
              <a:t> en Matemática – UCV.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71C3956D-62AA-4396-986A-9E1822902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3" y="1295168"/>
            <a:ext cx="1947906" cy="14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47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9A896E6-74E5-4821-8BA5-BD7DCEFA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07" y="3440468"/>
            <a:ext cx="5208586" cy="292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imputation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0A03094-F2B6-491B-810E-2BE3633A9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962988"/>
            <a:ext cx="8142514" cy="2932024"/>
          </a:xfrm>
        </p:spPr>
        <p:txBody>
          <a:bodyPr/>
          <a:lstStyle/>
          <a:p>
            <a:pPr marL="0" indent="0" algn="just">
              <a:buNone/>
            </a:pPr>
            <a:r>
              <a:rPr lang="es-ES" sz="3600" dirty="0"/>
              <a:t>Básicamente, “eliminemos” los </a:t>
            </a:r>
            <a:r>
              <a:rPr lang="es-ES" sz="3600" dirty="0" err="1"/>
              <a:t>fucking</a:t>
            </a:r>
            <a:r>
              <a:rPr lang="es-ES" sz="3600" dirty="0"/>
              <a:t> </a:t>
            </a:r>
            <a:r>
              <a:rPr lang="es-ES" sz="3600" dirty="0" err="1"/>
              <a:t>NA’s</a:t>
            </a:r>
            <a:r>
              <a:rPr lang="es-ES" sz="3600" dirty="0"/>
              <a:t>…</a:t>
            </a:r>
            <a:endParaRPr lang="en-US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BBC134-56C0-4A91-B848-9A4DE2504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851" y="4400693"/>
            <a:ext cx="2072820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09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26" y="1135134"/>
            <a:ext cx="8267148" cy="1316517"/>
          </a:xfrm>
        </p:spPr>
        <p:txBody>
          <a:bodyPr/>
          <a:lstStyle/>
          <a:p>
            <a:pPr algn="just"/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, viejo, sencillo y potente.</a:t>
            </a:r>
          </a:p>
        </p:txBody>
      </p:sp>
      <p:pic>
        <p:nvPicPr>
          <p:cNvPr id="3074" name="Picture 2" descr="Resultado de imagen de 3D clustering">
            <a:extLst>
              <a:ext uri="{FF2B5EF4-FFF2-40B4-BE49-F238E27FC236}">
                <a16:creationId xmlns:a16="http://schemas.microsoft.com/office/drawing/2014/main" id="{BB017D7C-2CB4-463E-9A87-CF3555A3FE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t="9225"/>
          <a:stretch/>
        </p:blipFill>
        <p:spPr bwMode="auto">
          <a:xfrm>
            <a:off x="1855303" y="2451651"/>
            <a:ext cx="5337804" cy="39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38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85" y="1833394"/>
            <a:ext cx="7428029" cy="4872205"/>
          </a:xfrm>
        </p:spPr>
        <p:txBody>
          <a:bodyPr/>
          <a:lstStyle/>
          <a:p>
            <a:pPr algn="just"/>
            <a:r>
              <a:rPr lang="es-ES" dirty="0"/>
              <a:t>La idea básica detrás del K-</a:t>
            </a:r>
            <a:r>
              <a:rPr lang="es-ES" dirty="0" err="1"/>
              <a:t>means</a:t>
            </a:r>
            <a:r>
              <a:rPr lang="es-ES" dirty="0"/>
              <a:t> consiste en definir agrupaciones de modo que se minimice la variación total dentro de la agrupación</a:t>
            </a:r>
          </a:p>
          <a:p>
            <a:pPr algn="just"/>
            <a:r>
              <a:rPr lang="es-ES" dirty="0"/>
              <a:t>Existen diferentes algoritmos de K-</a:t>
            </a:r>
            <a:r>
              <a:rPr lang="es-ES" dirty="0" err="1"/>
              <a:t>means</a:t>
            </a:r>
            <a:r>
              <a:rPr lang="es-ES" dirty="0"/>
              <a:t> y modificaciones tales como K-</a:t>
            </a:r>
            <a:r>
              <a:rPr lang="es-ES" dirty="0" err="1"/>
              <a:t>means</a:t>
            </a:r>
            <a:r>
              <a:rPr lang="es-ES" dirty="0"/>
              <a:t>++, </a:t>
            </a:r>
            <a:r>
              <a:rPr lang="es-ES" dirty="0" err="1"/>
              <a:t>Fuzzy</a:t>
            </a:r>
            <a:r>
              <a:rPr lang="es-ES" dirty="0"/>
              <a:t> </a:t>
            </a:r>
            <a:r>
              <a:rPr lang="es-ES" i="1" dirty="0"/>
              <a:t>c</a:t>
            </a:r>
            <a:r>
              <a:rPr lang="es-ES" dirty="0"/>
              <a:t>-</a:t>
            </a:r>
            <a:r>
              <a:rPr lang="es-ES" dirty="0" err="1"/>
              <a:t>Means</a:t>
            </a:r>
            <a:r>
              <a:rPr lang="es-ES" dirty="0"/>
              <a:t>, X-</a:t>
            </a:r>
            <a:r>
              <a:rPr lang="es-ES" dirty="0" err="1"/>
              <a:t>means</a:t>
            </a:r>
            <a:r>
              <a:rPr lang="es-ES" dirty="0"/>
              <a:t> (el más nuevo, año 2000).</a:t>
            </a:r>
          </a:p>
          <a:p>
            <a:pPr algn="just"/>
            <a:r>
              <a:rPr lang="es-ES" dirty="0"/>
              <a:t>El algoritmo estándar es el algoritmo de </a:t>
            </a:r>
            <a:r>
              <a:rPr lang="es-ES" dirty="0" err="1"/>
              <a:t>Hartigan</a:t>
            </a:r>
            <a:r>
              <a:rPr lang="es-ES" dirty="0"/>
              <a:t>-Wong (1979), que define la variación total dentro del grupo como la suma de las distancias al cuadrado de las distancias euclidianas entre los elementos y el centroide correspondiente.</a:t>
            </a:r>
          </a:p>
          <a:p>
            <a:pPr marL="0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9756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7985" y="1753882"/>
                <a:ext cx="7428029" cy="487220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ES" dirty="0"/>
                  <a:t>Es decir, definimos: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b="0" dirty="0"/>
              </a:p>
              <a:p>
                <a:pPr marL="0" indent="0" algn="just">
                  <a:buNone/>
                </a:pPr>
                <a:r>
                  <a:rPr lang="es-ES" dirty="0"/>
                  <a:t>donde: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/>
                  <a:t> es una observación de los datos perteneciente al </a:t>
                </a:r>
                <a:r>
                  <a:rPr lang="es-ES" dirty="0" err="1"/>
                  <a:t>cluster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dirty="0"/>
                  <a:t>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dirty="0"/>
                  <a:t> es la media de los puntos asignados al </a:t>
                </a:r>
                <a:r>
                  <a:rPr lang="es-ES" dirty="0" err="1"/>
                  <a:t>cluster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s-ES" b="0" dirty="0"/>
              </a:p>
              <a:p>
                <a:pPr marL="0" indent="0" algn="just">
                  <a:buNone/>
                </a:pPr>
                <a:r>
                  <a:rPr lang="es-ES" dirty="0"/>
                  <a:t>Cada observación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b="0" dirty="0"/>
                  <a:t>) es </a:t>
                </a:r>
                <a:r>
                  <a:rPr lang="es-ES" dirty="0"/>
                  <a:t>asignada a un grupo dado de tal manera que la distancia de la suma de cuadrados 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𝑆𝑆</m:t>
                    </m:r>
                  </m:oMath>
                </a14:m>
                <a:r>
                  <a:rPr lang="es-ES" dirty="0"/>
                  <a:t>) de la observación a sus </a:t>
                </a:r>
                <a:r>
                  <a:rPr lang="es-ES" dirty="0" err="1"/>
                  <a:t>cluster</a:t>
                </a:r>
                <a:r>
                  <a:rPr lang="es-ES" dirty="0"/>
                  <a:t> asignados se minimice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dirty="0"/>
                  <a:t>) se minimiza.</a:t>
                </a:r>
                <a:endParaRPr lang="es-ES" b="0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985" y="1753882"/>
                <a:ext cx="7428029" cy="4872205"/>
              </a:xfrm>
              <a:blipFill>
                <a:blip r:embed="rId2"/>
                <a:stretch>
                  <a:fillRect l="-1478" t="-876" r="-1232" b="-55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642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7985" y="1753882"/>
                <a:ext cx="7428029" cy="487220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ES" dirty="0"/>
                  <a:t>Definimos </a:t>
                </a:r>
                <a:r>
                  <a:rPr lang="es-ES" i="1" dirty="0"/>
                  <a:t>total </a:t>
                </a:r>
                <a:r>
                  <a:rPr lang="es-ES" i="1" dirty="0" err="1"/>
                  <a:t>within-cluster</a:t>
                </a:r>
                <a:r>
                  <a:rPr lang="es-ES" i="1" dirty="0"/>
                  <a:t> </a:t>
                </a:r>
                <a:r>
                  <a:rPr lang="es-ES" i="1" dirty="0" err="1"/>
                  <a:t>variation</a:t>
                </a:r>
                <a:r>
                  <a:rPr lang="es-ES" i="1" dirty="0"/>
                  <a:t> </a:t>
                </a:r>
                <a:r>
                  <a:rPr lang="es-ES" dirty="0"/>
                  <a:t>como sigue: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𝑡𝑜𝑡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𝑤𝑖𝑡h𝑖𝑛𝑒𝑠𝑠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" b="0" dirty="0"/>
              </a:p>
              <a:p>
                <a:pPr marL="0" indent="0" algn="just">
                  <a:buNone/>
                </a:pPr>
                <a:r>
                  <a:rPr lang="es-ES" dirty="0"/>
                  <a:t>La </a:t>
                </a:r>
                <a:r>
                  <a:rPr lang="en-US" i="1" dirty="0"/>
                  <a:t>total within-cluster sum of square </a:t>
                </a:r>
                <a:r>
                  <a:rPr lang="es-ES" dirty="0"/>
                  <a:t>mide la compacidad (es decir, la bondad de ajuste) del </a:t>
                </a:r>
                <a:r>
                  <a:rPr lang="es-ES" dirty="0" err="1"/>
                  <a:t>clustering</a:t>
                </a:r>
                <a:r>
                  <a:rPr lang="es-ES" dirty="0"/>
                  <a:t> y queremos que sea lo más pequeño posible.</a:t>
                </a:r>
                <a:endParaRPr lang="es-ES" b="0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985" y="1753882"/>
                <a:ext cx="7428029" cy="4872205"/>
              </a:xfrm>
              <a:blipFill>
                <a:blip r:embed="rId2"/>
                <a:stretch>
                  <a:fillRect l="-1314" t="-876" r="-12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88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7985" y="1753882"/>
                <a:ext cx="7428029" cy="487220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ES" sz="1600" dirty="0"/>
                  <a:t>El algoritmo de K-</a:t>
                </a:r>
                <a:r>
                  <a:rPr lang="es-ES" sz="1600" dirty="0" err="1"/>
                  <a:t>means</a:t>
                </a:r>
                <a:r>
                  <a:rPr lang="es-ES" sz="1600" dirty="0"/>
                  <a:t> se puede resumir de la siguiente manera:</a:t>
                </a:r>
              </a:p>
              <a:p>
                <a:pPr marL="0" indent="0" algn="just">
                  <a:buNone/>
                </a:pPr>
                <a:endParaRPr lang="es-ES" sz="1600" dirty="0"/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s-ES" sz="1600" dirty="0"/>
                  <a:t>Especifique el número de </a:t>
                </a:r>
                <a:r>
                  <a:rPr lang="es-ES" sz="1600" dirty="0" err="1"/>
                  <a:t>clustering</a:t>
                </a:r>
                <a:r>
                  <a:rPr lang="es-ES" sz="1600" dirty="0"/>
                  <a:t> (K) que se crearán (por el Data </a:t>
                </a:r>
                <a:r>
                  <a:rPr lang="es-ES" sz="1600" dirty="0" err="1"/>
                  <a:t>Scientist</a:t>
                </a:r>
                <a:r>
                  <a:rPr lang="es-ES" sz="1600" dirty="0"/>
                  <a:t>)</a:t>
                </a: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s-ES" sz="1600" dirty="0"/>
                  <a:t>Selecciona aleatoriamente k objetos del conjunto de datos como centros del </a:t>
                </a:r>
                <a:r>
                  <a:rPr lang="es-ES" sz="1600" dirty="0" err="1"/>
                  <a:t>clustering</a:t>
                </a:r>
                <a:r>
                  <a:rPr lang="es-ES" sz="1600" dirty="0"/>
                  <a:t> o medias.</a:t>
                </a: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s-ES" sz="1600" dirty="0"/>
                  <a:t>Asigna cada observación a su centroide más cercano, basándose en la distancia euclídea entre el objeto y el centroide.</a:t>
                </a: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s-ES" sz="1600" dirty="0"/>
                  <a:t>Para cada uno de los </a:t>
                </a:r>
                <a:r>
                  <a:rPr lang="es-ES" sz="1600" dirty="0" err="1"/>
                  <a:t>clusters</a:t>
                </a:r>
                <a:r>
                  <a:rPr lang="es-ES" sz="1600" dirty="0"/>
                  <a:t> k, actualiza el centroide del </a:t>
                </a:r>
                <a:r>
                  <a:rPr lang="es-ES" sz="1600" dirty="0" err="1"/>
                  <a:t>cluster</a:t>
                </a:r>
                <a:r>
                  <a:rPr lang="es-ES" sz="1600" dirty="0"/>
                  <a:t> calculando los nuevos valores medios de todos los puntos de datos que se encuentran en el </a:t>
                </a:r>
                <a:r>
                  <a:rPr lang="es-ES" sz="1600" dirty="0" err="1"/>
                  <a:t>cluster</a:t>
                </a:r>
                <a:r>
                  <a:rPr lang="es-ES" sz="1600" dirty="0"/>
                  <a:t>.</a:t>
                </a: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s-ES" sz="1600" dirty="0"/>
                  <a:t>Minimiza iterativamente el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𝑡𝑜𝑡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𝑤𝑖𝑡h𝑖𝑛𝑒𝑠𝑠</m:t>
                    </m:r>
                  </m:oMath>
                </a14:m>
                <a:r>
                  <a:rPr lang="es-ES" sz="1600" dirty="0"/>
                  <a:t>. Es decir, repite los pasos 3 y 4 hasta que las asignaciones de clúster dejen de cambiar o se alcance el número máximo de iteraciones.</a:t>
                </a: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s-ES" sz="1600" dirty="0"/>
                  <a:t>De forma predeterminada, R utiliza 10 como valor predeterminado para el número máximo de iteraciones (suele ser poco).</a:t>
                </a:r>
                <a:endParaRPr lang="es-ES" sz="1600" b="0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985" y="1753882"/>
                <a:ext cx="7428029" cy="4872205"/>
              </a:xfrm>
              <a:blipFill>
                <a:blip r:embed="rId2"/>
                <a:stretch>
                  <a:fillRect l="-903" t="-501" r="-41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29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p:pic>
        <p:nvPicPr>
          <p:cNvPr id="4102" name="Picture 6" descr="https://upload.wikimedia.org/wikipedia/commons/thumb/5/5e/K_Means_Example_Step_1.svg/800px-K_Means_Example_Step_1.svg.png">
            <a:extLst>
              <a:ext uri="{FF2B5EF4-FFF2-40B4-BE49-F238E27FC236}">
                <a16:creationId xmlns:a16="http://schemas.microsoft.com/office/drawing/2014/main" id="{616FCFB8-F59C-4F5C-8BA2-FE56759B8D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7" r="9483" b="13348"/>
          <a:stretch/>
        </p:blipFill>
        <p:spPr bwMode="auto">
          <a:xfrm>
            <a:off x="1245705" y="1450382"/>
            <a:ext cx="1928832" cy="22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upload.wikimedia.org/wikipedia/commons/thumb/a/a5/K_Means_Example_Step_2.svg/800px-K_Means_Example_Step_2.svg.png">
            <a:extLst>
              <a:ext uri="{FF2B5EF4-FFF2-40B4-BE49-F238E27FC236}">
                <a16:creationId xmlns:a16="http://schemas.microsoft.com/office/drawing/2014/main" id="{B8D4E2E2-20D2-40DD-9E04-D0AD2823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40" y="1810460"/>
            <a:ext cx="2260137" cy="194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upload.wikimedia.org/wikipedia/commons/thumb/3/3e/K_Means_Example_Step_3.svg/800px-K_Means_Example_Step_3.svg.png">
            <a:extLst>
              <a:ext uri="{FF2B5EF4-FFF2-40B4-BE49-F238E27FC236}">
                <a16:creationId xmlns:a16="http://schemas.microsoft.com/office/drawing/2014/main" id="{77DA7631-1907-4A1A-9778-712DEC579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674" y="4227446"/>
            <a:ext cx="2623067" cy="226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thumb/d/d2/K_Means_Example_Step_4.svg/800px-K_Means_Example_Step_4.svg.png">
            <a:extLst>
              <a:ext uri="{FF2B5EF4-FFF2-40B4-BE49-F238E27FC236}">
                <a16:creationId xmlns:a16="http://schemas.microsoft.com/office/drawing/2014/main" id="{E0167D91-74AF-4A96-8850-AF767662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05" y="4396201"/>
            <a:ext cx="2345315" cy="202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B2BC32F-BC15-4A16-A0FE-6624245209AB}"/>
              </a:ext>
            </a:extLst>
          </p:cNvPr>
          <p:cNvSpPr/>
          <p:nvPr/>
        </p:nvSpPr>
        <p:spPr>
          <a:xfrm>
            <a:off x="215713" y="1630018"/>
            <a:ext cx="4587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5AABD39-755B-4A96-A004-1B4C02849BD9}"/>
              </a:ext>
            </a:extLst>
          </p:cNvPr>
          <p:cNvSpPr/>
          <p:nvPr/>
        </p:nvSpPr>
        <p:spPr>
          <a:xfrm>
            <a:off x="4316962" y="1630018"/>
            <a:ext cx="5100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A29201B-CD94-4AB8-A8A7-18F010465A69}"/>
              </a:ext>
            </a:extLst>
          </p:cNvPr>
          <p:cNvSpPr/>
          <p:nvPr/>
        </p:nvSpPr>
        <p:spPr>
          <a:xfrm>
            <a:off x="4316962" y="4460301"/>
            <a:ext cx="5100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0CE8840-FF74-4FA7-8761-6D4399CAC95D}"/>
              </a:ext>
            </a:extLst>
          </p:cNvPr>
          <p:cNvSpPr/>
          <p:nvPr/>
        </p:nvSpPr>
        <p:spPr>
          <a:xfrm>
            <a:off x="139607" y="4460301"/>
            <a:ext cx="5100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4739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FEEDAEFF-D271-4E40-AE75-9F62A8086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90" y="1902583"/>
            <a:ext cx="4615405" cy="46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53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63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Determinar el número óptimo de </a:t>
            </a:r>
            <a:r>
              <a:rPr lang="es-ES" dirty="0" err="1"/>
              <a:t>clusters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E71388-D854-4C53-B05C-BB6D0BCD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60" y="2517913"/>
            <a:ext cx="7233480" cy="3602517"/>
          </a:xfrm>
        </p:spPr>
        <p:txBody>
          <a:bodyPr/>
          <a:lstStyle/>
          <a:p>
            <a:pPr marL="0" indent="0" algn="just">
              <a:buNone/>
            </a:pPr>
            <a:r>
              <a:rPr lang="es-ES" sz="2000" dirty="0"/>
              <a:t>Recordemos que es el Data </a:t>
            </a:r>
            <a:r>
              <a:rPr lang="es-ES" sz="2000" dirty="0" err="1"/>
              <a:t>Scientist</a:t>
            </a:r>
            <a:r>
              <a:rPr lang="es-ES" sz="2000" dirty="0"/>
              <a:t> quien especifica la cantidad de </a:t>
            </a:r>
            <a:r>
              <a:rPr lang="es-ES" sz="2000" dirty="0" err="1"/>
              <a:t>clusters</a:t>
            </a:r>
            <a:r>
              <a:rPr lang="es-ES" sz="2000" dirty="0"/>
              <a:t> que asignará el algoritmo. Sin embargo, es conveniente hallar el número óptimo de </a:t>
            </a:r>
            <a:r>
              <a:rPr lang="es-ES" sz="2000" dirty="0" err="1"/>
              <a:t>clusters</a:t>
            </a:r>
            <a:r>
              <a:rPr lang="es-ES" sz="2000" dirty="0"/>
              <a:t>. Tenemos tres métodos clásicos para determinar el número óptimo de </a:t>
            </a:r>
            <a:r>
              <a:rPr lang="es-ES" sz="2000" dirty="0" err="1"/>
              <a:t>clusters</a:t>
            </a:r>
            <a:r>
              <a:rPr lang="es-ES" sz="2000" dirty="0"/>
              <a:t>: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dirty="0" err="1"/>
              <a:t>Elbow</a:t>
            </a:r>
            <a:r>
              <a:rPr lang="es-ES" sz="2000" dirty="0"/>
              <a:t> </a:t>
            </a:r>
            <a:r>
              <a:rPr lang="es-ES" sz="2000" dirty="0" err="1"/>
              <a:t>method</a:t>
            </a:r>
            <a:endParaRPr lang="es-ES" sz="2000" dirty="0"/>
          </a:p>
          <a:p>
            <a:pPr algn="just"/>
            <a:r>
              <a:rPr lang="es-ES" sz="2000" dirty="0" err="1"/>
              <a:t>Silhouette</a:t>
            </a:r>
            <a:r>
              <a:rPr lang="es-ES" sz="2000" dirty="0"/>
              <a:t> </a:t>
            </a:r>
            <a:r>
              <a:rPr lang="es-ES" sz="2000" dirty="0" err="1"/>
              <a:t>method</a:t>
            </a:r>
            <a:endParaRPr lang="es-ES" sz="2000" dirty="0"/>
          </a:p>
          <a:p>
            <a:pPr algn="just"/>
            <a:r>
              <a:rPr lang="es-ES" sz="2000" dirty="0"/>
              <a:t>Gap </a:t>
            </a:r>
            <a:r>
              <a:rPr lang="es-ES" sz="2000" dirty="0" err="1"/>
              <a:t>statistic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21644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207" y="896596"/>
            <a:ext cx="6342063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 </a:t>
            </a:r>
            <a:r>
              <a:rPr lang="es-ES" dirty="0" err="1"/>
              <a:t>unsupervised</a:t>
            </a:r>
            <a:r>
              <a:rPr lang="es-ES" dirty="0"/>
              <a:t> </a:t>
            </a:r>
            <a:r>
              <a:rPr lang="es-ES" dirty="0" err="1"/>
              <a:t>learning</a:t>
            </a:r>
            <a:endParaRPr lang="es-ES" dirty="0"/>
          </a:p>
        </p:txBody>
      </p:sp>
      <p:pic>
        <p:nvPicPr>
          <p:cNvPr id="2052" name="Picture 4" descr="No hay texto alternativo para esta imagen">
            <a:extLst>
              <a:ext uri="{FF2B5EF4-FFF2-40B4-BE49-F238E27FC236}">
                <a16:creationId xmlns:a16="http://schemas.microsoft.com/office/drawing/2014/main" id="{75777F57-B4EA-44FA-9DC0-86BCB1FBD7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68" y="1630018"/>
            <a:ext cx="6342063" cy="491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88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Elbow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E71388-D854-4C53-B05C-BB6D0BCD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65" y="1736033"/>
            <a:ext cx="7924800" cy="4976192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El </a:t>
            </a:r>
            <a:r>
              <a:rPr lang="en-US" sz="2000" i="1" dirty="0"/>
              <a:t>total within-cluster sum of square</a:t>
            </a:r>
            <a:r>
              <a:rPr lang="en-US" sz="2000" dirty="0"/>
              <a:t> (</a:t>
            </a:r>
            <a:r>
              <a:rPr lang="en-US" sz="2000" dirty="0" err="1"/>
              <a:t>wss</a:t>
            </a:r>
            <a:r>
              <a:rPr lang="en-US" sz="2000" dirty="0"/>
              <a:t>) </a:t>
            </a:r>
            <a:r>
              <a:rPr lang="en-US" sz="2000" dirty="0" err="1"/>
              <a:t>cuantifica</a:t>
            </a:r>
            <a:r>
              <a:rPr lang="en-US" sz="2000" dirty="0"/>
              <a:t> </a:t>
            </a:r>
            <a:r>
              <a:rPr lang="en-US" sz="2000" dirty="0" err="1"/>
              <a:t>qué</a:t>
            </a:r>
            <a:r>
              <a:rPr lang="en-US" sz="2000" dirty="0"/>
              <a:t> tan </a:t>
            </a:r>
            <a:r>
              <a:rPr lang="en-US" sz="2000" dirty="0" err="1"/>
              <a:t>compacto</a:t>
            </a:r>
            <a:r>
              <a:rPr lang="en-US" sz="2000" dirty="0"/>
              <a:t> es el clustering y </a:t>
            </a:r>
            <a:r>
              <a:rPr lang="en-US" sz="2000" dirty="0" err="1"/>
              <a:t>queremos</a:t>
            </a:r>
            <a:r>
              <a:rPr lang="en-US" sz="2000" dirty="0"/>
              <a:t> </a:t>
            </a:r>
            <a:r>
              <a:rPr lang="en-US" sz="2000" dirty="0" err="1"/>
              <a:t>hacerlo</a:t>
            </a:r>
            <a:r>
              <a:rPr lang="en-US" sz="2000" dirty="0"/>
              <a:t> tan </a:t>
            </a:r>
            <a:r>
              <a:rPr lang="en-US" sz="2000" dirty="0" err="1"/>
              <a:t>pequeño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sea possible. Por tanto Podemos </a:t>
            </a:r>
            <a:r>
              <a:rPr lang="en-US" sz="2000" dirty="0" err="1"/>
              <a:t>seguir</a:t>
            </a:r>
            <a:r>
              <a:rPr lang="en-US" sz="2000" dirty="0"/>
              <a:t> el </a:t>
            </a:r>
            <a:r>
              <a:rPr lang="en-US" sz="2000" dirty="0" err="1"/>
              <a:t>siguiente</a:t>
            </a:r>
            <a:r>
              <a:rPr lang="en-US" sz="2000" dirty="0"/>
              <a:t> </a:t>
            </a:r>
            <a:r>
              <a:rPr lang="en-US" sz="2000" dirty="0" err="1"/>
              <a:t>algoritmo</a:t>
            </a:r>
            <a:r>
              <a:rPr lang="en-US" sz="2000" dirty="0"/>
              <a:t> para </a:t>
            </a:r>
            <a:r>
              <a:rPr lang="en-US" sz="2000" dirty="0" err="1"/>
              <a:t>definir</a:t>
            </a:r>
            <a:r>
              <a:rPr lang="en-US" sz="2000" dirty="0"/>
              <a:t> el </a:t>
            </a:r>
            <a:r>
              <a:rPr lang="en-US" sz="2000" dirty="0" err="1"/>
              <a:t>número</a:t>
            </a:r>
            <a:r>
              <a:rPr lang="en-US" sz="2000" dirty="0"/>
              <a:t> </a:t>
            </a:r>
            <a:r>
              <a:rPr lang="en-US" sz="2000" dirty="0" err="1"/>
              <a:t>óptimo</a:t>
            </a:r>
            <a:r>
              <a:rPr lang="en-US" sz="2000" dirty="0"/>
              <a:t> de clusters:</a:t>
            </a:r>
          </a:p>
          <a:p>
            <a:pPr marL="0" indent="0" algn="just">
              <a:buNone/>
            </a:pPr>
            <a:endParaRPr lang="en-US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Calcula</a:t>
            </a:r>
            <a:r>
              <a:rPr lang="en-US" sz="2000" dirty="0"/>
              <a:t> el </a:t>
            </a:r>
            <a:r>
              <a:rPr lang="en-US" sz="2000" dirty="0" err="1"/>
              <a:t>algoritmo</a:t>
            </a:r>
            <a:r>
              <a:rPr lang="en-US" sz="2000" dirty="0"/>
              <a:t> de clustering (por </a:t>
            </a:r>
            <a:r>
              <a:rPr lang="en-US" sz="2000" dirty="0" err="1"/>
              <a:t>ejemplo</a:t>
            </a:r>
            <a:r>
              <a:rPr lang="en-US" sz="2000" dirty="0"/>
              <a:t>, k-means clustering) para </a:t>
            </a:r>
            <a:r>
              <a:rPr lang="en-US" sz="2000" dirty="0" err="1"/>
              <a:t>diferentes</a:t>
            </a:r>
            <a:r>
              <a:rPr lang="en-US" sz="2000" dirty="0"/>
              <a:t> </a:t>
            </a:r>
            <a:r>
              <a:rPr lang="en-US" sz="2000" dirty="0" err="1"/>
              <a:t>valores</a:t>
            </a:r>
            <a:r>
              <a:rPr lang="en-US" sz="2000" dirty="0"/>
              <a:t> de k.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/>
              <a:t>Para </a:t>
            </a:r>
            <a:r>
              <a:rPr lang="en-US" sz="2000" dirty="0" err="1"/>
              <a:t>cada</a:t>
            </a:r>
            <a:r>
              <a:rPr lang="en-US" sz="2000" dirty="0"/>
              <a:t> k, </a:t>
            </a:r>
            <a:r>
              <a:rPr lang="en-US" sz="2000" dirty="0" err="1"/>
              <a:t>calcula</a:t>
            </a:r>
            <a:r>
              <a:rPr lang="en-US" sz="2000" dirty="0"/>
              <a:t> el </a:t>
            </a:r>
            <a:r>
              <a:rPr lang="en-US" sz="2000" i="1" dirty="0"/>
              <a:t>total within-cluster sum of square </a:t>
            </a:r>
            <a:r>
              <a:rPr lang="en-US" sz="2000" dirty="0"/>
              <a:t>(</a:t>
            </a:r>
            <a:r>
              <a:rPr lang="en-US" sz="2000" dirty="0" err="1"/>
              <a:t>wss</a:t>
            </a:r>
            <a:r>
              <a:rPr lang="en-US" sz="20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Realiza</a:t>
            </a:r>
            <a:r>
              <a:rPr lang="en-US" sz="2000" dirty="0"/>
              <a:t> un plot de la </a:t>
            </a:r>
            <a:r>
              <a:rPr lang="en-US" sz="2000" dirty="0" err="1"/>
              <a:t>curva</a:t>
            </a:r>
            <a:r>
              <a:rPr lang="en-US" sz="2000" dirty="0"/>
              <a:t> </a:t>
            </a:r>
            <a:r>
              <a:rPr lang="en-US" sz="2000" dirty="0" err="1"/>
              <a:t>wss</a:t>
            </a:r>
            <a:r>
              <a:rPr lang="en-US" sz="2000" dirty="0"/>
              <a:t> respect al </a:t>
            </a:r>
            <a:r>
              <a:rPr lang="en-US" sz="2000" dirty="0" err="1"/>
              <a:t>número</a:t>
            </a:r>
            <a:r>
              <a:rPr lang="en-US" sz="2000" dirty="0"/>
              <a:t> de clusters k.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/>
              <a:t>La </a:t>
            </a:r>
            <a:r>
              <a:rPr lang="en-US" sz="2000" dirty="0" err="1"/>
              <a:t>ubicación</a:t>
            </a:r>
            <a:r>
              <a:rPr lang="en-US" sz="2000" dirty="0"/>
              <a:t> de una </a:t>
            </a:r>
            <a:r>
              <a:rPr lang="en-US" sz="2000" dirty="0" err="1"/>
              <a:t>pequeña</a:t>
            </a:r>
            <a:r>
              <a:rPr lang="en-US" sz="2000" dirty="0"/>
              <a:t> </a:t>
            </a:r>
            <a:r>
              <a:rPr lang="en-US" sz="2000" dirty="0" err="1"/>
              <a:t>curva</a:t>
            </a:r>
            <a:r>
              <a:rPr lang="en-US" sz="2000" dirty="0"/>
              <a:t> (elbow) </a:t>
            </a:r>
            <a:r>
              <a:rPr lang="en-US" sz="2000" dirty="0" err="1"/>
              <a:t>en</a:t>
            </a:r>
            <a:r>
              <a:rPr lang="en-US" sz="2000" dirty="0"/>
              <a:t> el plot, es </a:t>
            </a:r>
            <a:r>
              <a:rPr lang="en-US" sz="2000" dirty="0" err="1"/>
              <a:t>generalmente</a:t>
            </a:r>
            <a:r>
              <a:rPr lang="en-US" sz="2000" dirty="0"/>
              <a:t> </a:t>
            </a:r>
            <a:r>
              <a:rPr lang="en-US" sz="2000" dirty="0" err="1"/>
              <a:t>considerada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un </a:t>
            </a:r>
            <a:r>
              <a:rPr lang="en-US" sz="2000" dirty="0" err="1"/>
              <a:t>indcador</a:t>
            </a:r>
            <a:r>
              <a:rPr lang="en-US" sz="2000" dirty="0"/>
              <a:t> </a:t>
            </a:r>
            <a:r>
              <a:rPr lang="en-US" sz="2000" dirty="0" err="1"/>
              <a:t>apropiado</a:t>
            </a:r>
            <a:r>
              <a:rPr lang="en-US" sz="2000" dirty="0"/>
              <a:t> del </a:t>
            </a:r>
            <a:r>
              <a:rPr lang="en-US" sz="2000" dirty="0" err="1"/>
              <a:t>número</a:t>
            </a:r>
            <a:r>
              <a:rPr lang="en-US" sz="2000" dirty="0"/>
              <a:t> de clusters.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665985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113" y="896596"/>
            <a:ext cx="6796157" cy="733422"/>
          </a:xfrm>
        </p:spPr>
        <p:txBody>
          <a:bodyPr/>
          <a:lstStyle/>
          <a:p>
            <a:pPr algn="r"/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Silhouette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3CE71388-D854-4C53-B05C-BB6D0BCDFA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2365" y="1736033"/>
                <a:ext cx="7924800" cy="4976192"/>
              </a:xfrm>
            </p:spPr>
            <p:txBody>
              <a:bodyPr/>
              <a:lstStyle/>
              <a:p>
                <a:pPr algn="just"/>
                <a:r>
                  <a:rPr lang="en-US" sz="2000" dirty="0"/>
                  <a:t>En </a:t>
                </a:r>
                <a:r>
                  <a:rPr lang="en-US" sz="2000" dirty="0" err="1"/>
                  <a:t>resumen</a:t>
                </a:r>
                <a:r>
                  <a:rPr lang="en-US" sz="2000" dirty="0"/>
                  <a:t>, el </a:t>
                </a:r>
                <a:r>
                  <a:rPr lang="en-US" sz="2000" i="1" dirty="0"/>
                  <a:t>average silhouette method</a:t>
                </a:r>
                <a:r>
                  <a:rPr lang="en-US" sz="2000" dirty="0"/>
                  <a:t> se </a:t>
                </a:r>
                <a:r>
                  <a:rPr lang="en-US" sz="2000" dirty="0" err="1"/>
                  <a:t>enfoca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medir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calidad</a:t>
                </a:r>
                <a:r>
                  <a:rPr lang="en-US" sz="2000" dirty="0"/>
                  <a:t> de un clustering. </a:t>
                </a:r>
                <a:r>
                  <a:rPr lang="en-US" sz="2000" dirty="0" err="1"/>
                  <a:t>Esto</a:t>
                </a:r>
                <a:r>
                  <a:rPr lang="en-US" sz="2000" dirty="0"/>
                  <a:t> es, </a:t>
                </a:r>
                <a:r>
                  <a:rPr lang="en-US" sz="2000" dirty="0" err="1"/>
                  <a:t>determina</a:t>
                </a:r>
                <a:r>
                  <a:rPr lang="en-US" sz="2000" dirty="0"/>
                  <a:t> </a:t>
                </a:r>
                <a:r>
                  <a:rPr lang="es-ES" sz="2000" dirty="0"/>
                  <a:t>qué tan bien se encuentra cada objeto dentro de su grupo.</a:t>
                </a:r>
              </a:p>
              <a:p>
                <a:pPr algn="just"/>
                <a:r>
                  <a:rPr lang="en-US" sz="2000" dirty="0"/>
                  <a:t>Un gran average silhouette </a:t>
                </a:r>
                <a:r>
                  <a:rPr lang="en-US" sz="2000" dirty="0" err="1"/>
                  <a:t>indica</a:t>
                </a:r>
                <a:r>
                  <a:rPr lang="en-US" sz="2000" dirty="0"/>
                  <a:t> un </a:t>
                </a:r>
                <a:r>
                  <a:rPr lang="en-US" sz="2000" dirty="0" err="1"/>
                  <a:t>buen</a:t>
                </a:r>
                <a:r>
                  <a:rPr lang="en-US" sz="2000" dirty="0"/>
                  <a:t> clustering</a:t>
                </a:r>
              </a:p>
              <a:p>
                <a:pPr algn="just"/>
                <a:r>
                  <a:rPr lang="en-US" sz="2000" dirty="0"/>
                  <a:t>El </a:t>
                </a:r>
                <a:r>
                  <a:rPr lang="en-US" sz="2000" i="1" dirty="0"/>
                  <a:t>average silhouette method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calcula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silueta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promedio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observaciones</a:t>
                </a:r>
                <a:r>
                  <a:rPr lang="en-US" sz="2000" dirty="0"/>
                  <a:t> para </a:t>
                </a:r>
                <a:r>
                  <a:rPr lang="en-US" sz="2000" dirty="0" err="1"/>
                  <a:t>diferentes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valores</a:t>
                </a:r>
                <a:r>
                  <a:rPr lang="en-US" sz="2000" dirty="0"/>
                  <a:t> de k.</a:t>
                </a:r>
              </a:p>
              <a:p>
                <a:pPr algn="just"/>
                <a:r>
                  <a:rPr lang="en-US" sz="2000" dirty="0"/>
                  <a:t>El </a:t>
                </a:r>
                <a:r>
                  <a:rPr lang="en-US" sz="2000" dirty="0" err="1"/>
                  <a:t>número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óptimo</a:t>
                </a:r>
                <a:r>
                  <a:rPr lang="en-US" sz="2000" dirty="0"/>
                  <a:t> de clusters k es el que </a:t>
                </a:r>
                <a:r>
                  <a:rPr lang="en-US" sz="2000" dirty="0" err="1"/>
                  <a:t>maximiza</a:t>
                </a:r>
                <a:r>
                  <a:rPr lang="en-US" sz="2000" dirty="0"/>
                  <a:t> el average silhouette </a:t>
                </a:r>
                <a:r>
                  <a:rPr lang="en-US" sz="2000" dirty="0" err="1"/>
                  <a:t>sobre</a:t>
                </a:r>
                <a:r>
                  <a:rPr lang="en-US" sz="2000" dirty="0"/>
                  <a:t> un </a:t>
                </a:r>
                <a:r>
                  <a:rPr lang="en-US" sz="2000" dirty="0" err="1"/>
                  <a:t>rango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posibles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valores</a:t>
                </a:r>
                <a:r>
                  <a:rPr lang="en-US" sz="2000" dirty="0"/>
                  <a:t>.</a:t>
                </a:r>
              </a:p>
              <a:p>
                <a:pPr algn="just"/>
                <a:r>
                  <a:rPr lang="en-US" sz="2000" dirty="0"/>
                  <a:t>Se define silhouette </a:t>
                </a:r>
                <a:r>
                  <a:rPr lang="en-US" sz="2000" dirty="0" err="1"/>
                  <a:t>como</a:t>
                </a:r>
                <a:r>
                  <a:rPr lang="en-US" sz="2000" dirty="0"/>
                  <a:t>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s-V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s-V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s-V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VE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VE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⁡{</m:t>
                          </m:r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s-V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VE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s-V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VE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err="1"/>
                  <a:t>donde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s-VE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s-V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pueden</a:t>
                </a:r>
                <a:r>
                  <a:rPr lang="en-US" sz="2000" dirty="0"/>
                  <a:t> verse </a:t>
                </a:r>
                <a:r>
                  <a:rPr lang="en-US" sz="2000" dirty="0" err="1"/>
                  <a:t>en</a:t>
                </a:r>
                <a:r>
                  <a:rPr lang="en-US" sz="2000" dirty="0"/>
                  <a:t> 	</a:t>
                </a:r>
                <a:r>
                  <a:rPr lang="es-VE" sz="2000" dirty="0">
                    <a:hlinkClick r:id="rId2"/>
                  </a:rPr>
                  <a:t>https://en.wikipedia.org/wiki/Silhouette_(clustering)</a:t>
                </a:r>
                <a:endParaRPr lang="es-VE" sz="2000" dirty="0"/>
              </a:p>
              <a:p>
                <a:pPr marL="0" indent="0" algn="just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3CE71388-D854-4C53-B05C-BB6D0BCDFA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365" y="1736033"/>
                <a:ext cx="7924800" cy="4976192"/>
              </a:xfrm>
              <a:blipFill>
                <a:blip r:embed="rId3"/>
                <a:stretch>
                  <a:fillRect l="-923" t="-980" r="-84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13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113" y="896596"/>
            <a:ext cx="6796157" cy="733422"/>
          </a:xfrm>
        </p:spPr>
        <p:txBody>
          <a:bodyPr/>
          <a:lstStyle/>
          <a:p>
            <a:pPr algn="r"/>
            <a:r>
              <a:rPr lang="es-ES" dirty="0"/>
              <a:t>Gap </a:t>
            </a:r>
            <a:r>
              <a:rPr lang="es-ES" dirty="0" err="1"/>
              <a:t>Statistic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E71388-D854-4C53-B05C-BB6D0BCD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704" y="2120345"/>
            <a:ext cx="6652592" cy="3432315"/>
          </a:xfrm>
        </p:spPr>
        <p:txBody>
          <a:bodyPr/>
          <a:lstStyle/>
          <a:p>
            <a:pPr algn="just"/>
            <a:r>
              <a:rPr lang="es-ES" sz="2000" dirty="0"/>
              <a:t>El Gap </a:t>
            </a:r>
            <a:r>
              <a:rPr lang="es-ES" sz="2000" dirty="0" err="1"/>
              <a:t>Statistic</a:t>
            </a:r>
            <a:r>
              <a:rPr lang="es-ES" sz="2000" dirty="0"/>
              <a:t> </a:t>
            </a:r>
            <a:r>
              <a:rPr lang="es-ES" sz="2000" dirty="0" err="1"/>
              <a:t>Method</a:t>
            </a:r>
            <a:r>
              <a:rPr lang="es-ES" sz="2000" dirty="0"/>
              <a:t> ha sido publicado por R. </a:t>
            </a:r>
            <a:r>
              <a:rPr lang="es-ES" sz="2000" dirty="0" err="1"/>
              <a:t>Tibshirani</a:t>
            </a:r>
            <a:r>
              <a:rPr lang="es-ES" sz="2000" dirty="0"/>
              <a:t>, G. Walther y T. Hastie (Standford </a:t>
            </a:r>
            <a:r>
              <a:rPr lang="es-ES" sz="2000" dirty="0" err="1"/>
              <a:t>University</a:t>
            </a:r>
            <a:r>
              <a:rPr lang="es-ES" sz="2000" dirty="0"/>
              <a:t>, 2001). Podría aplicarse a otros métodos de </a:t>
            </a:r>
            <a:r>
              <a:rPr lang="es-ES" sz="2000" dirty="0" err="1"/>
              <a:t>clustering</a:t>
            </a:r>
            <a:r>
              <a:rPr lang="es-ES" sz="2000" dirty="0"/>
              <a:t>.</a:t>
            </a:r>
          </a:p>
          <a:p>
            <a:pPr algn="just"/>
            <a:r>
              <a:rPr lang="es-ES" sz="2000" dirty="0"/>
              <a:t>Involucra simulaciones de Monte Carlo.</a:t>
            </a:r>
          </a:p>
          <a:p>
            <a:pPr algn="just"/>
            <a:r>
              <a:rPr lang="es-ES" sz="2000" dirty="0"/>
              <a:t>Realiza </a:t>
            </a:r>
            <a:r>
              <a:rPr lang="es-ES" sz="2000" dirty="0" err="1"/>
              <a:t>Bootstraping</a:t>
            </a:r>
            <a:r>
              <a:rPr lang="es-ES" sz="2000" dirty="0"/>
              <a:t> para generar B copias del </a:t>
            </a:r>
            <a:r>
              <a:rPr lang="es-ES" sz="2000" i="1" dirty="0" err="1"/>
              <a:t>dataset</a:t>
            </a:r>
            <a:r>
              <a:rPr lang="es-ES" sz="2000" i="1" dirty="0"/>
              <a:t> de referencia.</a:t>
            </a:r>
          </a:p>
          <a:p>
            <a:pPr algn="just"/>
            <a:r>
              <a:rPr lang="es-ES" sz="2000" dirty="0"/>
              <a:t>Es el más fundamentado matemáticamente.</a:t>
            </a:r>
          </a:p>
          <a:p>
            <a:pPr algn="just"/>
            <a:endParaRPr lang="es-ES" sz="1800" i="1" dirty="0"/>
          </a:p>
        </p:txBody>
      </p:sp>
    </p:spTree>
    <p:extLst>
      <p:ext uri="{BB962C8B-B14F-4D97-AF65-F5344CB8AC3E}">
        <p14:creationId xmlns:p14="http://schemas.microsoft.com/office/powerpoint/2010/main" val="3257153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3113" y="896596"/>
            <a:ext cx="6796157" cy="733422"/>
          </a:xfrm>
        </p:spPr>
        <p:txBody>
          <a:bodyPr/>
          <a:lstStyle/>
          <a:p>
            <a:pPr algn="r"/>
            <a:r>
              <a:rPr lang="es-ES" dirty="0"/>
              <a:t>Gap </a:t>
            </a:r>
            <a:r>
              <a:rPr lang="es-ES" dirty="0" err="1"/>
              <a:t>Statistic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3CE71388-D854-4C53-B05C-BB6D0BCDFA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556" y="1537253"/>
                <a:ext cx="8454887" cy="4976192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ES" sz="2000" dirty="0"/>
                  <a:t>El algoritmo se resume en los siguientes pasos:</a:t>
                </a:r>
              </a:p>
              <a:p>
                <a:pPr algn="just"/>
                <a:r>
                  <a:rPr lang="es-ES" sz="2000" dirty="0"/>
                  <a:t>Se realiza el </a:t>
                </a:r>
                <a:r>
                  <a:rPr lang="es-ES" sz="2000" dirty="0" err="1"/>
                  <a:t>clustering</a:t>
                </a:r>
                <a:r>
                  <a:rPr lang="es-ES" sz="2000" dirty="0"/>
                  <a:t>, variando el número de </a:t>
                </a:r>
                <a:r>
                  <a:rPr lang="es-ES" sz="2000" dirty="0" err="1"/>
                  <a:t>clusters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=1,…, 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ES" sz="2000" dirty="0"/>
                  <a:t> y calculando el correspondiente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sz="2000" dirty="0"/>
                  <a:t>.</a:t>
                </a:r>
              </a:p>
              <a:p>
                <a:r>
                  <a:rPr lang="es-ES" sz="2000" dirty="0"/>
                  <a:t>Genera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ES" sz="2000" dirty="0"/>
                  <a:t> data sets, </a:t>
                </a:r>
                <a:r>
                  <a:rPr lang="es-ES" sz="2000" dirty="0" err="1"/>
                  <a:t>via</a:t>
                </a:r>
                <a:r>
                  <a:rPr lang="es-ES" sz="2000" dirty="0"/>
                  <a:t> </a:t>
                </a:r>
                <a:r>
                  <a:rPr lang="es-ES" sz="2000" dirty="0" err="1"/>
                  <a:t>bootstraping</a:t>
                </a:r>
                <a:r>
                  <a:rPr lang="es-ES" sz="2000" dirty="0"/>
                  <a:t> y agrupa (</a:t>
                </a:r>
                <a:r>
                  <a:rPr lang="es-ES" sz="2000" dirty="0" err="1"/>
                  <a:t>cluster</a:t>
                </a:r>
                <a:r>
                  <a:rPr lang="es-ES" sz="2000" dirty="0"/>
                  <a:t>) cada uno de ellos variando el numero de </a:t>
                </a:r>
                <a:r>
                  <a:rPr lang="es-ES" sz="2000" dirty="0" err="1"/>
                  <a:t>clusters</a:t>
                </a:r>
                <a:r>
                  <a:rPr lang="es-ES" sz="2000" dirty="0"/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=1,…, </m:t>
                    </m:r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s-ES" sz="2000" dirty="0"/>
                  <a:t>. Calcula el </a:t>
                </a:r>
                <a:r>
                  <a:rPr lang="es-ES" sz="2000" dirty="0" err="1"/>
                  <a:t>estimated</a:t>
                </a:r>
                <a:r>
                  <a:rPr lang="es-ES" sz="2000" dirty="0"/>
                  <a:t> gap </a:t>
                </a:r>
                <a:r>
                  <a:rPr lang="es-ES" sz="2000" dirty="0" err="1"/>
                  <a:t>statistics</a:t>
                </a:r>
                <a:r>
                  <a:rPr lang="es-ES" sz="2000" dirty="0"/>
                  <a:t> mediante la ecuación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𝐺𝑎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s-ES" sz="2000" b="0" dirty="0"/>
              </a:p>
              <a:p>
                <a:pPr marL="0" indent="0">
                  <a:buNone/>
                </a:pPr>
                <a:r>
                  <a:rPr lang="es-ES" sz="2000" dirty="0"/>
                  <a:t>	donde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ES" sz="2000" dirty="0"/>
                  <a:t> denota la esperanza bajo un tamaño de muestra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sz="2000" dirty="0"/>
                  <a:t>.</a:t>
                </a:r>
                <a:br>
                  <a:rPr lang="es-ES" sz="2000" dirty="0"/>
                </a:br>
                <a:endParaRPr lang="es-ES" sz="2000" dirty="0"/>
              </a:p>
              <a:p>
                <a:r>
                  <a:rPr lang="es-ES" sz="2000" dirty="0"/>
                  <a:t>Sea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s-E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  <m:sSubSup>
                      <m:sSub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s-ES" sz="2000" dirty="0"/>
                  <a:t>calcula la desviación estándar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𝑠𝑑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s-E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ES" sz="20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s-E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s-ES" sz="2000" i="1">
                                                <a:latin typeface="Cambria Math" panose="02040503050406030204" pitchFamily="18" charset="0"/>
                                              </a:rPr>
                                              <m:t>𝑘𝑏</m:t>
                                            </m:r>
                                          </m:sub>
                                          <m:sup>
                                            <m:r>
                                              <a:rPr lang="es-ES" sz="2000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s-ES" sz="2000" dirty="0"/>
                  <a:t> y definamos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rad>
                  </m:oMath>
                </a14:m>
                <a:r>
                  <a:rPr lang="es-ES" sz="2000" dirty="0"/>
                  <a:t>.</a:t>
                </a:r>
              </a:p>
              <a:p>
                <a:r>
                  <a:rPr lang="es-ES" sz="2000" dirty="0"/>
                  <a:t>Elige el total de </a:t>
                </a:r>
                <a:r>
                  <a:rPr lang="es-ES" sz="2000" dirty="0" err="1"/>
                  <a:t>clusters</a:t>
                </a:r>
                <a:r>
                  <a:rPr lang="es-ES" sz="2000" dirty="0"/>
                  <a:t> como el menor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sz="2000" dirty="0"/>
                  <a:t> tal que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𝐺𝑎𝑝</m:t>
                      </m:r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𝐺𝑎𝑝</m:t>
                      </m:r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3CE71388-D854-4C53-B05C-BB6D0BCDFA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556" y="1537253"/>
                <a:ext cx="8454887" cy="4976192"/>
              </a:xfrm>
              <a:blipFill>
                <a:blip r:embed="rId2"/>
                <a:stretch>
                  <a:fillRect l="-866" t="-490" r="-794" b="-686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50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9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3356" y="896596"/>
            <a:ext cx="6796157" cy="733422"/>
          </a:xfrm>
        </p:spPr>
        <p:txBody>
          <a:bodyPr/>
          <a:lstStyle/>
          <a:p>
            <a:pPr algn="r"/>
            <a:r>
              <a:rPr lang="es-ES" dirty="0"/>
              <a:t>Referencias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E71388-D854-4C53-B05C-BB6D0BCD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56" y="1537253"/>
            <a:ext cx="8454887" cy="4976192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(Las referencias no están escritas formalmente)</a:t>
            </a:r>
          </a:p>
          <a:p>
            <a:r>
              <a:rPr lang="es-ES" sz="2000" dirty="0"/>
              <a:t>Primer k-</a:t>
            </a:r>
            <a:r>
              <a:rPr lang="es-ES" sz="2000" dirty="0" err="1"/>
              <a:t>means</a:t>
            </a:r>
            <a:r>
              <a:rPr lang="es-ES" sz="2000" dirty="0"/>
              <a:t>: </a:t>
            </a:r>
            <a:r>
              <a:rPr lang="es-ES" sz="2000" dirty="0">
                <a:hlinkClick r:id="rId2"/>
              </a:rPr>
              <a:t>http://www.labri.fr/perso/bpinaud/userfiles/downloads/hartigan_1979_kmeans.pdf</a:t>
            </a:r>
            <a:r>
              <a:rPr lang="es-ES" sz="2000" dirty="0"/>
              <a:t>.</a:t>
            </a:r>
          </a:p>
          <a:p>
            <a:r>
              <a:rPr lang="es-ES" sz="2000" dirty="0"/>
              <a:t>K*-</a:t>
            </a:r>
            <a:r>
              <a:rPr lang="es-ES" sz="2000" dirty="0" err="1"/>
              <a:t>means</a:t>
            </a:r>
            <a:r>
              <a:rPr lang="es-ES" sz="2000" dirty="0"/>
              <a:t>: </a:t>
            </a:r>
            <a:r>
              <a:rPr lang="es-ES" sz="2000" dirty="0">
                <a:hlinkClick r:id="rId3"/>
              </a:rPr>
              <a:t>https://www.researchgate.net/publication/222418782_K-Means_A_new_generalized_k-means_clustering_algorithm</a:t>
            </a:r>
            <a:r>
              <a:rPr lang="es-ES" sz="2000" dirty="0"/>
              <a:t>.</a:t>
            </a:r>
          </a:p>
          <a:p>
            <a:r>
              <a:rPr lang="es-ES" sz="2000" dirty="0"/>
              <a:t>Gap </a:t>
            </a:r>
            <a:r>
              <a:rPr lang="es-ES" sz="2000" dirty="0" err="1"/>
              <a:t>Statistics</a:t>
            </a:r>
            <a:r>
              <a:rPr lang="es-ES" sz="2000" dirty="0"/>
              <a:t>: </a:t>
            </a:r>
            <a:r>
              <a:rPr lang="es-ES" sz="2000" dirty="0">
                <a:hlinkClick r:id="rId4"/>
              </a:rPr>
              <a:t>http://web.stanford.edu/~hastie/Papers/gap.pdf</a:t>
            </a:r>
            <a:r>
              <a:rPr lang="es-ES" sz="2000" dirty="0"/>
              <a:t>.</a:t>
            </a:r>
          </a:p>
          <a:p>
            <a:r>
              <a:rPr lang="es-ES" sz="2000" dirty="0"/>
              <a:t>Libro </a:t>
            </a:r>
            <a:r>
              <a:rPr lang="es-ES" sz="2000" dirty="0" err="1"/>
              <a:t>clustering</a:t>
            </a:r>
            <a:r>
              <a:rPr lang="es-ES" sz="2000" dirty="0"/>
              <a:t>: </a:t>
            </a:r>
            <a:r>
              <a:rPr lang="es-ES" sz="2000" dirty="0">
                <a:hlinkClick r:id="rId5"/>
              </a:rPr>
              <a:t>https://onlinelibrary.wiley.com/doi/book/10.1002/9780470316801</a:t>
            </a:r>
            <a:r>
              <a:rPr lang="es-ES" sz="2000" dirty="0"/>
              <a:t>.</a:t>
            </a:r>
          </a:p>
          <a:p>
            <a:r>
              <a:rPr lang="es-ES" sz="2000" dirty="0"/>
              <a:t>X-</a:t>
            </a:r>
            <a:r>
              <a:rPr lang="es-ES" sz="2000" dirty="0" err="1"/>
              <a:t>means</a:t>
            </a:r>
            <a:r>
              <a:rPr lang="es-ES" sz="2000" dirty="0"/>
              <a:t>: </a:t>
            </a:r>
            <a:r>
              <a:rPr lang="es-ES" sz="2000" dirty="0">
                <a:hlinkClick r:id="rId6"/>
              </a:rPr>
              <a:t>http://citeseerx.ist.psu.edu/viewdoc/download?doi=10.1.1.19.3377&amp;rep=rep1&amp;type=pdf</a:t>
            </a:r>
            <a:r>
              <a:rPr lang="es-ES" sz="2000" dirty="0"/>
              <a:t>.</a:t>
            </a:r>
          </a:p>
          <a:p>
            <a:pPr marL="0" indent="0">
              <a:buNone/>
            </a:pPr>
            <a:r>
              <a:rPr lang="es-ES" sz="2000" dirty="0"/>
              <a:t> </a:t>
            </a:r>
          </a:p>
          <a:p>
            <a:pPr marL="0" indent="0">
              <a:buNone/>
            </a:pPr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82861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3097" y="1280908"/>
            <a:ext cx="8426174" cy="1475543"/>
          </a:xfrm>
        </p:spPr>
        <p:txBody>
          <a:bodyPr/>
          <a:lstStyle/>
          <a:p>
            <a:pPr algn="just"/>
            <a:r>
              <a:rPr lang="es-ES" sz="4400" dirty="0" err="1"/>
              <a:t>Hierarchical</a:t>
            </a:r>
            <a:r>
              <a:rPr lang="es-ES" sz="4400" dirty="0"/>
              <a:t> </a:t>
            </a:r>
            <a:r>
              <a:rPr lang="es-ES" sz="4400" dirty="0" err="1"/>
              <a:t>Clustering</a:t>
            </a:r>
            <a:r>
              <a:rPr lang="es-ES" sz="4400" dirty="0"/>
              <a:t>, un árbol, que no es un árbol</a:t>
            </a:r>
          </a:p>
        </p:txBody>
      </p:sp>
      <p:pic>
        <p:nvPicPr>
          <p:cNvPr id="1026" name="Picture 2" descr="Resultado de imagen de hierarchical clustering">
            <a:extLst>
              <a:ext uri="{FF2B5EF4-FFF2-40B4-BE49-F238E27FC236}">
                <a16:creationId xmlns:a16="http://schemas.microsoft.com/office/drawing/2014/main" id="{3BB038E1-90E9-42B4-B92B-855D0E8F80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38" y="3429000"/>
            <a:ext cx="6185218" cy="256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76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Dendograma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700875"/>
            <a:ext cx="8136835" cy="1193298"/>
          </a:xfrm>
        </p:spPr>
        <p:txBody>
          <a:bodyPr/>
          <a:lstStyle/>
          <a:p>
            <a:pPr algn="just"/>
            <a:r>
              <a:rPr lang="es-ES" sz="1800" dirty="0"/>
              <a:t>En </a:t>
            </a:r>
            <a:r>
              <a:rPr lang="es-ES" sz="1800" dirty="0" err="1"/>
              <a:t>Hierarchical</a:t>
            </a:r>
            <a:r>
              <a:rPr lang="es-ES" sz="1800" dirty="0"/>
              <a:t> </a:t>
            </a:r>
            <a:r>
              <a:rPr lang="es-ES" sz="1800" dirty="0" err="1"/>
              <a:t>Clustering</a:t>
            </a:r>
            <a:r>
              <a:rPr lang="es-ES" sz="1800" dirty="0"/>
              <a:t>, se clasifica los objetos en una jerarquía similar a un diagrama en forma de árbol que se denomina </a:t>
            </a:r>
            <a:r>
              <a:rPr lang="es-ES" sz="1800" dirty="0" err="1"/>
              <a:t>dendrograma</a:t>
            </a:r>
            <a:r>
              <a:rPr lang="es-ES" sz="1800" dirty="0"/>
              <a:t>. La distancia de división o unión (Split o </a:t>
            </a:r>
            <a:r>
              <a:rPr lang="es-ES" sz="1800" dirty="0" err="1"/>
              <a:t>merge</a:t>
            </a:r>
            <a:r>
              <a:rPr lang="es-ES" sz="1800" dirty="0"/>
              <a:t>) (llamada </a:t>
            </a:r>
            <a:r>
              <a:rPr lang="es-ES" sz="1800" dirty="0" err="1"/>
              <a:t>Height</a:t>
            </a:r>
            <a:r>
              <a:rPr lang="es-ES" sz="1800" dirty="0"/>
              <a:t> o altura) se muestra en el eje y del </a:t>
            </a:r>
            <a:r>
              <a:rPr lang="es-ES" sz="1800" dirty="0" err="1"/>
              <a:t>dendrograma</a:t>
            </a:r>
            <a:r>
              <a:rPr lang="es-ES" sz="1800" dirty="0"/>
              <a:t>. Ejemplo: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7" name="Imagen 2066">
            <a:extLst>
              <a:ext uri="{FF2B5EF4-FFF2-40B4-BE49-F238E27FC236}">
                <a16:creationId xmlns:a16="http://schemas.microsoft.com/office/drawing/2014/main" id="{4EA5A0CC-2D6B-4301-BD8B-CF77FABC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71" y="3276600"/>
            <a:ext cx="3170458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2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Dendograma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15" y="1717666"/>
            <a:ext cx="7822569" cy="3422668"/>
          </a:xfrm>
        </p:spPr>
        <p:txBody>
          <a:bodyPr/>
          <a:lstStyle/>
          <a:p>
            <a:pPr algn="just"/>
            <a:r>
              <a:rPr lang="es-ES" dirty="0"/>
              <a:t>En la figura anterior, 4 y 6 se encuentran en un mismo </a:t>
            </a:r>
            <a:r>
              <a:rPr lang="es-ES" dirty="0" err="1"/>
              <a:t>cluster</a:t>
            </a:r>
            <a:r>
              <a:rPr lang="es-ES" dirty="0"/>
              <a:t>, digamos, </a:t>
            </a:r>
            <a:r>
              <a:rPr lang="es-ES" dirty="0" err="1"/>
              <a:t>cluster</a:t>
            </a:r>
            <a:r>
              <a:rPr lang="es-ES" dirty="0"/>
              <a:t> A, ya que eran los más cercanos en distancia seguidos por los puntos 1 y 2, digamos </a:t>
            </a:r>
            <a:r>
              <a:rPr lang="es-ES" dirty="0" err="1"/>
              <a:t>cluster</a:t>
            </a:r>
            <a:r>
              <a:rPr lang="es-ES" dirty="0"/>
              <a:t> B.</a:t>
            </a:r>
          </a:p>
          <a:p>
            <a:pPr algn="just"/>
            <a:r>
              <a:rPr lang="es-ES" dirty="0"/>
              <a:t>Después de eso, 5 se unió en el mismo </a:t>
            </a:r>
            <a:r>
              <a:rPr lang="es-ES" dirty="0" err="1"/>
              <a:t>cluster</a:t>
            </a:r>
            <a:r>
              <a:rPr lang="es-ES" dirty="0"/>
              <a:t> A seguido de 3 resultando el </a:t>
            </a:r>
            <a:r>
              <a:rPr lang="es-ES" dirty="0" err="1"/>
              <a:t>dendogrma</a:t>
            </a:r>
            <a:r>
              <a:rPr lang="es-ES" dirty="0"/>
              <a:t> final en dos </a:t>
            </a:r>
            <a:r>
              <a:rPr lang="es-ES" dirty="0" err="1"/>
              <a:t>clusters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Por último, los dos </a:t>
            </a:r>
            <a:r>
              <a:rPr lang="es-ES" dirty="0" err="1"/>
              <a:t>clusters</a:t>
            </a:r>
            <a:r>
              <a:rPr lang="es-ES" dirty="0"/>
              <a:t> se unen en uno solo y aquí es donde se detiene el proceso de </a:t>
            </a:r>
            <a:r>
              <a:rPr lang="es-ES" dirty="0" err="1"/>
              <a:t>clustering</a:t>
            </a:r>
            <a:r>
              <a:rPr lang="es-ES" dirty="0"/>
              <a:t>.</a:t>
            </a:r>
          </a:p>
          <a:p>
            <a:pPr algn="just"/>
            <a:r>
              <a:rPr lang="es-ES" dirty="0"/>
              <a:t>Una pregunta que podríamos hacernos ahora es ¿cómo decidir cuándo dejar de unir los grupos?</a:t>
            </a:r>
          </a:p>
          <a:p>
            <a:pPr algn="just"/>
            <a:endParaRPr lang="es-ES" dirty="0"/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607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 err="1"/>
              <a:t>Hierarchical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700874"/>
            <a:ext cx="8136835" cy="4872205"/>
          </a:xfrm>
        </p:spPr>
        <p:txBody>
          <a:bodyPr/>
          <a:lstStyle/>
          <a:p>
            <a:pPr marL="0" indent="0">
              <a:buNone/>
            </a:pPr>
            <a:r>
              <a:rPr lang="es-ES" sz="2200" dirty="0"/>
              <a:t>En resumen, el algoritmo de </a:t>
            </a:r>
            <a:r>
              <a:rPr lang="es-ES" sz="2200" dirty="0" err="1"/>
              <a:t>hierarchical</a:t>
            </a:r>
            <a:r>
              <a:rPr lang="es-ES" sz="2200" dirty="0"/>
              <a:t> </a:t>
            </a:r>
            <a:r>
              <a:rPr lang="es-ES" sz="2200" dirty="0" err="1"/>
              <a:t>clustering</a:t>
            </a:r>
            <a:r>
              <a:rPr lang="es-ES" sz="2200" dirty="0"/>
              <a:t> es el siguiente:</a:t>
            </a:r>
          </a:p>
          <a:p>
            <a:r>
              <a:rPr lang="es-ES" sz="2200" dirty="0"/>
              <a:t>Comienza por calcular la distancia entre cada par de puntos de observación y almacenarla en una matriz de distancia.</a:t>
            </a:r>
          </a:p>
          <a:p>
            <a:r>
              <a:rPr lang="es-ES" sz="2200" dirty="0"/>
              <a:t>Posteriormente pone cada punto en su propio grupo.</a:t>
            </a:r>
          </a:p>
          <a:p>
            <a:r>
              <a:rPr lang="es-ES" sz="2200" dirty="0"/>
              <a:t>Luego comienza a unir los pares de puntos más cercanos en función de las distancias basándose en la matriz de distancia y, como resultado, la cantidad de agrupaciones se reduce a 1.</a:t>
            </a:r>
          </a:p>
          <a:p>
            <a:r>
              <a:rPr lang="es-ES" sz="2200" dirty="0"/>
              <a:t>Vuelve a calcular la distancia entre el nuevo </a:t>
            </a:r>
            <a:r>
              <a:rPr lang="es-ES" sz="2200" dirty="0" err="1"/>
              <a:t>cluster</a:t>
            </a:r>
            <a:r>
              <a:rPr lang="es-ES" sz="2200" dirty="0"/>
              <a:t> y los antiguos y los almacena en una nueva matriz de distancia.</a:t>
            </a:r>
          </a:p>
          <a:p>
            <a:r>
              <a:rPr lang="es-ES" sz="2200" dirty="0"/>
              <a:t>Por último, repite los pasos 2 y 3 hasta que todos los </a:t>
            </a:r>
            <a:r>
              <a:rPr lang="es-ES" sz="2200" dirty="0" err="1"/>
              <a:t>clusters</a:t>
            </a:r>
            <a:r>
              <a:rPr lang="es-ES" sz="2200" dirty="0"/>
              <a:t> se fusionan en uno solo.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61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3826" y="896596"/>
            <a:ext cx="8545444" cy="733422"/>
          </a:xfrm>
        </p:spPr>
        <p:txBody>
          <a:bodyPr/>
          <a:lstStyle/>
          <a:p>
            <a:pPr algn="r"/>
            <a:r>
              <a:rPr lang="es-ES" sz="3200" dirty="0" err="1"/>
              <a:t>Supervised</a:t>
            </a:r>
            <a:r>
              <a:rPr lang="es-ES" sz="3200" dirty="0"/>
              <a:t> vs. </a:t>
            </a:r>
            <a:r>
              <a:rPr lang="es-ES" sz="3200" dirty="0" err="1"/>
              <a:t>Unsupervised</a:t>
            </a:r>
            <a:r>
              <a:rPr lang="es-ES" sz="3200" dirty="0"/>
              <a:t> </a:t>
            </a:r>
            <a:r>
              <a:rPr lang="es-ES" sz="3200" dirty="0" err="1"/>
              <a:t>learning</a:t>
            </a:r>
            <a:endParaRPr lang="es-ES" sz="3200" dirty="0"/>
          </a:p>
        </p:txBody>
      </p:sp>
      <p:pic>
        <p:nvPicPr>
          <p:cNvPr id="4098" name="Picture 2" descr="Resultado de imagen de aprendizaje supervisado y no supervisado">
            <a:extLst>
              <a:ext uri="{FF2B5EF4-FFF2-40B4-BE49-F238E27FC236}">
                <a16:creationId xmlns:a16="http://schemas.microsoft.com/office/drawing/2014/main" id="{3082F540-F032-4DDB-90BB-32EA786C91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3" y="2382530"/>
            <a:ext cx="7709333" cy="339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49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 err="1"/>
              <a:t>Hierarchical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74" name="Picture 2" descr="Hierarchical clustering 2">
            <a:extLst>
              <a:ext uri="{FF2B5EF4-FFF2-40B4-BE49-F238E27FC236}">
                <a16:creationId xmlns:a16="http://schemas.microsoft.com/office/drawing/2014/main" id="{3AA6103A-269D-4E0F-BB79-BD75C5224F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" b="77103"/>
          <a:stretch/>
        </p:blipFill>
        <p:spPr bwMode="auto">
          <a:xfrm>
            <a:off x="278336" y="3124200"/>
            <a:ext cx="8282528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153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 err="1"/>
              <a:t>Hierarchical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CA7D36-757D-417B-BA01-A6DF4958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8" y="3171461"/>
            <a:ext cx="8279086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0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 err="1"/>
              <a:t>Hierarchical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Picture 2" descr="Hierarchical clustering 2">
            <a:extLst>
              <a:ext uri="{FF2B5EF4-FFF2-40B4-BE49-F238E27FC236}">
                <a16:creationId xmlns:a16="http://schemas.microsoft.com/office/drawing/2014/main" id="{24BAB1DA-9724-4DE8-B27A-5459E2905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05" b="39032"/>
          <a:stretch/>
        </p:blipFill>
        <p:spPr bwMode="auto">
          <a:xfrm>
            <a:off x="278336" y="3148512"/>
            <a:ext cx="8282528" cy="264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612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 err="1"/>
              <a:t>Hierarchical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Picture 2" descr="Hierarchical clustering 2">
            <a:extLst>
              <a:ext uri="{FF2B5EF4-FFF2-40B4-BE49-F238E27FC236}">
                <a16:creationId xmlns:a16="http://schemas.microsoft.com/office/drawing/2014/main" id="{A5D547DC-A490-4A39-B1CC-2567A64E4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7" b="20131"/>
          <a:stretch/>
        </p:blipFill>
        <p:spPr bwMode="auto">
          <a:xfrm>
            <a:off x="278336" y="3140765"/>
            <a:ext cx="8282528" cy="264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00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 err="1"/>
              <a:t>Hierarchical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Hierarchical clustering 2">
            <a:extLst>
              <a:ext uri="{FF2B5EF4-FFF2-40B4-BE49-F238E27FC236}">
                <a16:creationId xmlns:a16="http://schemas.microsoft.com/office/drawing/2014/main" id="{3491341D-982D-493D-919F-6472DAE35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64" b="568"/>
          <a:stretch/>
        </p:blipFill>
        <p:spPr bwMode="auto">
          <a:xfrm>
            <a:off x="364061" y="3152595"/>
            <a:ext cx="8282528" cy="26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42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 err="1"/>
              <a:t>Linkage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413C7C6A-AFB5-4BEB-8105-45EB4259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700874"/>
            <a:ext cx="8136835" cy="48722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Complete-</a:t>
            </a:r>
            <a:r>
              <a:rPr lang="es-ES" sz="2000" dirty="0" err="1"/>
              <a:t>linkage</a:t>
            </a:r>
            <a:r>
              <a:rPr lang="es-ES" sz="2000" dirty="0"/>
              <a:t>: calcula la distancia máxima entre agrupaciones antes de unir.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Single-</a:t>
            </a:r>
            <a:r>
              <a:rPr lang="es-ES" sz="2000" dirty="0" err="1"/>
              <a:t>linkage</a:t>
            </a:r>
            <a:r>
              <a:rPr lang="es-ES" sz="2000" dirty="0"/>
              <a:t>: calcula la distancia mínima entre los </a:t>
            </a:r>
            <a:r>
              <a:rPr lang="es-ES" sz="2000" dirty="0" err="1"/>
              <a:t>cluster</a:t>
            </a:r>
            <a:r>
              <a:rPr lang="es-ES" sz="2000" dirty="0"/>
              <a:t> antes de unirse. Este </a:t>
            </a:r>
            <a:r>
              <a:rPr lang="es-ES" sz="2000" dirty="0" err="1"/>
              <a:t>linkage</a:t>
            </a:r>
            <a:r>
              <a:rPr lang="es-ES" sz="2000" dirty="0"/>
              <a:t> se puede usar para detectar </a:t>
            </a:r>
            <a:r>
              <a:rPr lang="es-ES" sz="2000" dirty="0" err="1"/>
              <a:t>outliers</a:t>
            </a:r>
            <a:r>
              <a:rPr lang="es-ES" sz="2000" dirty="0"/>
              <a:t>, ya que se unirán al final.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11268" name="Picture 4" descr="Complete Linkage">
            <a:extLst>
              <a:ext uri="{FF2B5EF4-FFF2-40B4-BE49-F238E27FC236}">
                <a16:creationId xmlns:a16="http://schemas.microsoft.com/office/drawing/2014/main" id="{4AAE1348-83B1-4740-BC4F-D7CD2793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18" y="2111603"/>
            <a:ext cx="27622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ingle Linkage">
            <a:extLst>
              <a:ext uri="{FF2B5EF4-FFF2-40B4-BE49-F238E27FC236}">
                <a16:creationId xmlns:a16="http://schemas.microsoft.com/office/drawing/2014/main" id="{A6617629-3252-468E-9519-39ECDD26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193" y="4746397"/>
            <a:ext cx="27051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285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 err="1"/>
              <a:t>Linkage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413C7C6A-AFB5-4BEB-8105-45EB4259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700874"/>
            <a:ext cx="8136835" cy="48722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 err="1"/>
              <a:t>Average-linkage</a:t>
            </a:r>
            <a:r>
              <a:rPr lang="es-ES" sz="2000" dirty="0"/>
              <a:t>: calcula la distancia promedio entre </a:t>
            </a:r>
            <a:r>
              <a:rPr lang="es-ES" sz="2000" dirty="0" err="1"/>
              <a:t>clusters</a:t>
            </a:r>
            <a:r>
              <a:rPr lang="es-ES" sz="2000" dirty="0"/>
              <a:t> antes de unirlos.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err="1"/>
              <a:t>Centroid-linkage</a:t>
            </a:r>
            <a:r>
              <a:rPr lang="es-ES" sz="2000" dirty="0"/>
              <a:t>: encuentra el centroide del </a:t>
            </a:r>
            <a:r>
              <a:rPr lang="es-ES" sz="2000" dirty="0" err="1"/>
              <a:t>cluster</a:t>
            </a:r>
            <a:r>
              <a:rPr lang="es-ES" sz="2000" dirty="0"/>
              <a:t> 1 y el centroide del </a:t>
            </a:r>
            <a:r>
              <a:rPr lang="es-ES" sz="2000" dirty="0" err="1"/>
              <a:t>cluster</a:t>
            </a:r>
            <a:r>
              <a:rPr lang="es-ES" sz="2000" dirty="0"/>
              <a:t> 2, y luego calcula la distancia entre los dos antes de unirse.</a:t>
            </a:r>
          </a:p>
        </p:txBody>
      </p:sp>
      <p:pic>
        <p:nvPicPr>
          <p:cNvPr id="12290" name="Picture 2" descr="Average Linkage">
            <a:extLst>
              <a:ext uri="{FF2B5EF4-FFF2-40B4-BE49-F238E27FC236}">
                <a16:creationId xmlns:a16="http://schemas.microsoft.com/office/drawing/2014/main" id="{9E4C72B6-7274-4E56-A23D-599DAD167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7" y="2440213"/>
            <a:ext cx="26765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entroid Linkage">
            <a:extLst>
              <a:ext uri="{FF2B5EF4-FFF2-40B4-BE49-F238E27FC236}">
                <a16:creationId xmlns:a16="http://schemas.microsoft.com/office/drawing/2014/main" id="{7BA3D276-49D0-48D7-9AFF-F144B2C45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6" y="5006089"/>
            <a:ext cx="26384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42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Bondad de ajuste del </a:t>
            </a:r>
            <a:r>
              <a:rPr lang="es-ES" dirty="0" err="1"/>
              <a:t>cluster</a:t>
            </a:r>
            <a:endParaRPr lang="es-ES" dirty="0"/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413C7C6A-AFB5-4BEB-8105-45EB4259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2" y="1991160"/>
            <a:ext cx="8136835" cy="4260530"/>
          </a:xfrm>
        </p:spPr>
        <p:txBody>
          <a:bodyPr/>
          <a:lstStyle/>
          <a:p>
            <a:pPr algn="just"/>
            <a:r>
              <a:rPr lang="es-ES" sz="2000" dirty="0"/>
              <a:t>La parte más importante en cualquier proyecto donde se aplique de </a:t>
            </a:r>
            <a:r>
              <a:rPr lang="es-ES" sz="2000" dirty="0" err="1"/>
              <a:t>unsupervised</a:t>
            </a:r>
            <a:r>
              <a:rPr lang="es-ES" sz="2000" dirty="0"/>
              <a:t> </a:t>
            </a:r>
            <a:r>
              <a:rPr lang="es-ES" sz="2000" dirty="0" err="1"/>
              <a:t>learning</a:t>
            </a:r>
            <a:r>
              <a:rPr lang="es-ES" sz="2000" dirty="0"/>
              <a:t> es el análisis de los resultados. Después de haber realizado el </a:t>
            </a:r>
            <a:r>
              <a:rPr lang="es-ES" sz="2000" dirty="0" err="1"/>
              <a:t>clustering</a:t>
            </a:r>
            <a:r>
              <a:rPr lang="es-ES" sz="2000" dirty="0"/>
              <a:t> utilizando cualquier algoritmo y cualquier conjunto de parámetros, debemos asegurarnos que lo hicimos correctamente. ¿Pero cómo lo determinamos?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dirty="0"/>
              <a:t>Existen muchas medidas para esto, pero quizás la más popular sea el Índice de Dunn. El índice de Dunn es la relación entre las distancias mínimas entre </a:t>
            </a:r>
            <a:r>
              <a:rPr lang="es-ES" sz="2000" dirty="0" err="1"/>
              <a:t>clusters</a:t>
            </a:r>
            <a:r>
              <a:rPr lang="es-ES" sz="2000" dirty="0"/>
              <a:t> y el diámetro máximo entre </a:t>
            </a:r>
            <a:r>
              <a:rPr lang="es-ES" sz="2000" dirty="0" err="1"/>
              <a:t>clusters</a:t>
            </a:r>
            <a:r>
              <a:rPr lang="es-ES" sz="2000" dirty="0"/>
              <a:t>. El diámetro de un grupo es la distancia entre sus dos puntos más alejados. Para tener </a:t>
            </a:r>
            <a:r>
              <a:rPr lang="es-ES" sz="2000" dirty="0" err="1"/>
              <a:t>clusters</a:t>
            </a:r>
            <a:r>
              <a:rPr lang="es-ES" sz="2000" dirty="0"/>
              <a:t> bien separados y a la vez compactos, debemos aspirar a un índice de Dunn alto.</a:t>
            </a:r>
          </a:p>
        </p:txBody>
      </p:sp>
    </p:spTree>
    <p:extLst>
      <p:ext uri="{BB962C8B-B14F-4D97-AF65-F5344CB8AC3E}">
        <p14:creationId xmlns:p14="http://schemas.microsoft.com/office/powerpoint/2010/main" val="617534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180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3356" y="896596"/>
            <a:ext cx="6796157" cy="733422"/>
          </a:xfrm>
        </p:spPr>
        <p:txBody>
          <a:bodyPr/>
          <a:lstStyle/>
          <a:p>
            <a:pPr algn="r"/>
            <a:r>
              <a:rPr lang="es-ES" dirty="0"/>
              <a:t>Referencias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E71388-D854-4C53-B05C-BB6D0BCD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56" y="1537253"/>
            <a:ext cx="8454887" cy="4976192"/>
          </a:xfrm>
        </p:spPr>
        <p:txBody>
          <a:bodyPr/>
          <a:lstStyle/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(Las referencias no están escritas formalmente)</a:t>
            </a:r>
          </a:p>
          <a:p>
            <a:r>
              <a:rPr lang="es-ES" sz="2000" dirty="0"/>
              <a:t>Libro </a:t>
            </a:r>
            <a:r>
              <a:rPr lang="es-ES" sz="2000" dirty="0" err="1"/>
              <a:t>clustering</a:t>
            </a:r>
            <a:r>
              <a:rPr lang="es-ES" sz="2000" dirty="0"/>
              <a:t>: </a:t>
            </a:r>
            <a:r>
              <a:rPr lang="es-ES" sz="2000" dirty="0">
                <a:hlinkClick r:id="rId2"/>
              </a:rPr>
              <a:t>https://onlinelibrary.wiley.com/doi/book/10.1002/9780470316801</a:t>
            </a:r>
            <a:r>
              <a:rPr lang="es-ES" sz="2000" dirty="0"/>
              <a:t>.</a:t>
            </a:r>
          </a:p>
          <a:p>
            <a:r>
              <a:rPr lang="es-ES" sz="2000" dirty="0" err="1"/>
              <a:t>Lecture</a:t>
            </a:r>
            <a:r>
              <a:rPr lang="es-ES" sz="2000" dirty="0"/>
              <a:t> notes interesantes: </a:t>
            </a:r>
            <a:r>
              <a:rPr lang="es-ES" sz="2000" dirty="0">
                <a:hlinkClick r:id="rId3"/>
              </a:rPr>
              <a:t>http://citeseerx.ist.psu.edu/viewdoc/download?doi=10.1.1.19.3377&amp;rep=rep1&amp;type=pdf</a:t>
            </a:r>
            <a:r>
              <a:rPr lang="es-ES" sz="2000" dirty="0"/>
              <a:t>.</a:t>
            </a:r>
          </a:p>
          <a:p>
            <a:r>
              <a:rPr lang="es-ES" sz="2000" dirty="0"/>
              <a:t>Matemáticas para </a:t>
            </a:r>
            <a:r>
              <a:rPr lang="es-ES" sz="2000" dirty="0" err="1"/>
              <a:t>clustering</a:t>
            </a:r>
            <a:r>
              <a:rPr lang="es-ES" sz="2000" dirty="0"/>
              <a:t>: </a:t>
            </a:r>
            <a:r>
              <a:rPr lang="es-ES" sz="2000" dirty="0">
                <a:hlinkClick r:id="rId4"/>
              </a:rPr>
              <a:t>http://citeseerx.ist.psu.edu/viewdoc/download?doi=10.1.1.531.5291&amp;rep=rep1&amp;type=pdf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8049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3826" y="896596"/>
            <a:ext cx="8545444" cy="733422"/>
          </a:xfrm>
        </p:spPr>
        <p:txBody>
          <a:bodyPr/>
          <a:lstStyle/>
          <a:p>
            <a:pPr algn="r"/>
            <a:r>
              <a:rPr lang="es-ES" sz="3200" dirty="0" err="1"/>
              <a:t>Supervised</a:t>
            </a:r>
            <a:r>
              <a:rPr lang="es-ES" sz="3200" dirty="0"/>
              <a:t> vs. </a:t>
            </a:r>
            <a:r>
              <a:rPr lang="es-ES" sz="3200" dirty="0" err="1"/>
              <a:t>Unsupervised</a:t>
            </a:r>
            <a:r>
              <a:rPr lang="es-ES" sz="3200" dirty="0"/>
              <a:t> </a:t>
            </a:r>
            <a:r>
              <a:rPr lang="es-ES" sz="3200" dirty="0" err="1"/>
              <a:t>learning</a:t>
            </a:r>
            <a:endParaRPr lang="es-ES" sz="3200" dirty="0"/>
          </a:p>
        </p:txBody>
      </p:sp>
      <p:pic>
        <p:nvPicPr>
          <p:cNvPr id="1026" name="Picture 2" descr="Resultado de imagen de unsupervised learning">
            <a:extLst>
              <a:ext uri="{FF2B5EF4-FFF2-40B4-BE49-F238E27FC236}">
                <a16:creationId xmlns:a16="http://schemas.microsoft.com/office/drawing/2014/main" id="{1A3F63AB-02B4-43E1-AD57-DACB4846E4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1" y="1860688"/>
            <a:ext cx="7386498" cy="43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de unsupervised learning">
            <a:extLst>
              <a:ext uri="{FF2B5EF4-FFF2-40B4-BE49-F238E27FC236}">
                <a16:creationId xmlns:a16="http://schemas.microsoft.com/office/drawing/2014/main" id="{86319495-FDFB-4C23-BF6F-01449241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51" y="2013088"/>
            <a:ext cx="7386498" cy="43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10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26" y="1668534"/>
            <a:ext cx="8267148" cy="1316517"/>
          </a:xfrm>
        </p:spPr>
        <p:txBody>
          <a:bodyPr/>
          <a:lstStyle/>
          <a:p>
            <a:pPr algn="just"/>
            <a:r>
              <a:rPr lang="es-ES" sz="3200" dirty="0" err="1"/>
              <a:t>Dimensionality</a:t>
            </a:r>
            <a:r>
              <a:rPr lang="es-ES" sz="3200" dirty="0"/>
              <a:t> </a:t>
            </a:r>
            <a:r>
              <a:rPr lang="es-ES" sz="3200" dirty="0" err="1"/>
              <a:t>reduction</a:t>
            </a:r>
            <a:r>
              <a:rPr lang="es-ES" sz="3200" dirty="0"/>
              <a:t>, ¿en cuántas dimensiones podemos visualizar datos?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9D59A32-6EB3-4C8F-BC90-499ABE58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6" y="3519341"/>
            <a:ext cx="8309568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01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700" y="896596"/>
            <a:ext cx="8615571" cy="733422"/>
          </a:xfrm>
        </p:spPr>
        <p:txBody>
          <a:bodyPr/>
          <a:lstStyle/>
          <a:p>
            <a:pPr algn="r"/>
            <a:r>
              <a:rPr lang="es-ES" dirty="0" err="1"/>
              <a:t>Dimensionality</a:t>
            </a:r>
            <a:r>
              <a:rPr lang="es-ES" dirty="0"/>
              <a:t> </a:t>
            </a:r>
            <a:r>
              <a:rPr lang="es-ES" dirty="0" err="1"/>
              <a:t>reduction</a:t>
            </a:r>
            <a:r>
              <a:rPr lang="es-ES" dirty="0"/>
              <a:t> Motivación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2" y="2018926"/>
            <a:ext cx="8136835" cy="4130083"/>
          </a:xfrm>
        </p:spPr>
        <p:txBody>
          <a:bodyPr/>
          <a:lstStyle/>
          <a:p>
            <a:pPr algn="just"/>
            <a:r>
              <a:rPr lang="es-ES" sz="2000" dirty="0"/>
              <a:t>Reducir nuestro la dimensión de nuestro conjunto de datos.</a:t>
            </a:r>
          </a:p>
          <a:p>
            <a:pPr algn="just"/>
            <a:r>
              <a:rPr lang="es-ES" sz="2000" dirty="0"/>
              <a:t>Supongamos que nuestro </a:t>
            </a:r>
            <a:r>
              <a:rPr lang="es-ES" sz="2000" dirty="0" err="1"/>
              <a:t>dataset</a:t>
            </a:r>
            <a:r>
              <a:rPr lang="es-ES" sz="2000" dirty="0"/>
              <a:t> tiene cien columnas (es decir, características) o podría ser una matriz de puntos que conforman una esfera en el espacio tridimensional.</a:t>
            </a:r>
          </a:p>
          <a:p>
            <a:pPr algn="just"/>
            <a:r>
              <a:rPr lang="es-ES" sz="2000" dirty="0" err="1"/>
              <a:t>Dimensionality</a:t>
            </a:r>
            <a:r>
              <a:rPr lang="es-ES" sz="2000" dirty="0"/>
              <a:t> </a:t>
            </a:r>
            <a:r>
              <a:rPr lang="es-ES" sz="2000" dirty="0" err="1"/>
              <a:t>reduction</a:t>
            </a:r>
            <a:r>
              <a:rPr lang="es-ES" sz="2000" dirty="0"/>
              <a:t> consiste en reducir el número de columnas por ejemplo, veinte o llevar la esfera a un espacio bidimensional.</a:t>
            </a:r>
          </a:p>
          <a:p>
            <a:pPr algn="just"/>
            <a:r>
              <a:rPr lang="es-ES" sz="2000" dirty="0"/>
              <a:t>Eso está muy bien, pero ¿por qué nos debe importar? ¿Por qué deberíamos eliminar 80 columnas de nuestro conjunto de datos cuando podríamos incorporarlo directamente a nuestro algoritmo de aprendizaje automático y dejar que se encargue del resto?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005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700" y="896596"/>
            <a:ext cx="8615571" cy="733422"/>
          </a:xfrm>
        </p:spPr>
        <p:txBody>
          <a:bodyPr/>
          <a:lstStyle/>
          <a:p>
            <a:pPr algn="r"/>
            <a:r>
              <a:rPr lang="es-ES" dirty="0"/>
              <a:t>La maldición de la dimensionalidad</a:t>
            </a:r>
            <a:br>
              <a:rPr lang="es-ES" dirty="0"/>
            </a:br>
            <a:r>
              <a:rPr lang="es-ES" sz="2000" i="1" dirty="0" err="1"/>
              <a:t>The</a:t>
            </a:r>
            <a:r>
              <a:rPr lang="es-ES" sz="2000" i="1" dirty="0"/>
              <a:t> curse </a:t>
            </a:r>
            <a:r>
              <a:rPr lang="es-ES" sz="2000" i="1" dirty="0" err="1"/>
              <a:t>of</a:t>
            </a:r>
            <a:r>
              <a:rPr lang="es-ES" sz="2000" i="1" dirty="0"/>
              <a:t> </a:t>
            </a:r>
            <a:r>
              <a:rPr lang="es-ES" sz="2000" i="1" dirty="0" err="1"/>
              <a:t>dimensionality</a:t>
            </a:r>
            <a:endParaRPr lang="es-ES" i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2" y="2018926"/>
            <a:ext cx="8136835" cy="4130083"/>
          </a:xfrm>
        </p:spPr>
        <p:txBody>
          <a:bodyPr/>
          <a:lstStyle/>
          <a:p>
            <a:pPr algn="just"/>
            <a:endParaRPr lang="es-ES" sz="2000" dirty="0"/>
          </a:p>
          <a:p>
            <a:pPr algn="just"/>
            <a:r>
              <a:rPr lang="es-ES" sz="2000" dirty="0"/>
              <a:t>La maldición de la dimensionalidad se refiere a todos los problemas que surgen cuando se trabaja con datos en las dimensiones superiores, que no existían en las dimensiones inferiores.</a:t>
            </a:r>
          </a:p>
          <a:p>
            <a:pPr algn="just"/>
            <a:r>
              <a:rPr lang="es-ES" sz="2000" dirty="0"/>
              <a:t>A medida que aumenta el número de variables, el número de observaciones también aumenta proporcionalmente.</a:t>
            </a:r>
          </a:p>
          <a:p>
            <a:pPr algn="just"/>
            <a:r>
              <a:rPr lang="es-ES" sz="2000" dirty="0"/>
              <a:t>Cuantas más variables tengamos, mayor número de observaciones necesitaremos para tener para que todas las combinaciones de valores de variables estén bien representadas en nuestra muestra.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532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700" y="896596"/>
            <a:ext cx="8615571" cy="733422"/>
          </a:xfrm>
        </p:spPr>
        <p:txBody>
          <a:bodyPr/>
          <a:lstStyle/>
          <a:p>
            <a:pPr algn="r"/>
            <a:r>
              <a:rPr lang="es-ES" dirty="0" err="1"/>
              <a:t>Dimensionality</a:t>
            </a:r>
            <a:r>
              <a:rPr lang="es-ES" dirty="0"/>
              <a:t> </a:t>
            </a:r>
            <a:r>
              <a:rPr lang="es-ES" dirty="0" err="1"/>
              <a:t>reduction</a:t>
            </a:r>
            <a:r>
              <a:rPr lang="es-ES" dirty="0"/>
              <a:t> Motivación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2" y="2018926"/>
            <a:ext cx="8136835" cy="4130083"/>
          </a:xfrm>
        </p:spPr>
        <p:txBody>
          <a:bodyPr/>
          <a:lstStyle/>
          <a:p>
            <a:pPr algn="just"/>
            <a:r>
              <a:rPr lang="es-ES" sz="2000" dirty="0"/>
              <a:t>A medida que aumenta el número de variables, el modelo se vuelve más complejo.</a:t>
            </a:r>
          </a:p>
          <a:p>
            <a:pPr algn="just"/>
            <a:r>
              <a:rPr lang="es-ES" sz="2000" dirty="0"/>
              <a:t>Cuanto mayor sea el número de variables, más posibilidades hay de que tengamos </a:t>
            </a:r>
            <a:r>
              <a:rPr lang="es-ES" sz="2000" dirty="0" err="1"/>
              <a:t>overfitting</a:t>
            </a:r>
            <a:r>
              <a:rPr lang="es-ES" sz="2000" dirty="0"/>
              <a:t>.</a:t>
            </a:r>
          </a:p>
          <a:p>
            <a:pPr algn="just"/>
            <a:r>
              <a:rPr lang="es-ES" sz="2000" dirty="0"/>
              <a:t>Un modelo de machine </a:t>
            </a:r>
            <a:r>
              <a:rPr lang="es-ES" sz="2000" dirty="0" err="1"/>
              <a:t>learning</a:t>
            </a:r>
            <a:r>
              <a:rPr lang="es-ES" sz="2000" dirty="0"/>
              <a:t> que está entrenado con un gran número de variables, depende cada vez más de los datos con los que fue entrenado.</a:t>
            </a:r>
          </a:p>
          <a:p>
            <a:pPr algn="just"/>
            <a:r>
              <a:rPr lang="es-ES" sz="2000" dirty="0"/>
              <a:t>Menos variables en nuestro conjunto de entrenamiento, implican menos suposiciones que nuestro modelo tendrá que hacer.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4793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8300" y="896596"/>
            <a:ext cx="8640971" cy="733422"/>
          </a:xfrm>
        </p:spPr>
        <p:txBody>
          <a:bodyPr/>
          <a:lstStyle/>
          <a:p>
            <a:pPr algn="r"/>
            <a:r>
              <a:rPr lang="es-ES" dirty="0" err="1"/>
              <a:t>Dimensionality</a:t>
            </a:r>
            <a:r>
              <a:rPr lang="es-ES" dirty="0"/>
              <a:t> </a:t>
            </a:r>
            <a:r>
              <a:rPr lang="es-ES" dirty="0" err="1"/>
              <a:t>reduction</a:t>
            </a:r>
            <a:r>
              <a:rPr lang="es-ES" dirty="0"/>
              <a:t> ventajas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2" y="1859901"/>
            <a:ext cx="8136835" cy="3904796"/>
          </a:xfrm>
        </p:spPr>
        <p:txBody>
          <a:bodyPr/>
          <a:lstStyle/>
          <a:p>
            <a:pPr algn="just"/>
            <a:r>
              <a:rPr lang="es-ES" dirty="0"/>
              <a:t>Menos datos “engañosos” se traduce en una mejora en la precisión del modelo.</a:t>
            </a:r>
          </a:p>
          <a:p>
            <a:pPr algn="just"/>
            <a:r>
              <a:rPr lang="es-ES" dirty="0"/>
              <a:t>Menos dimensiones significan menos coste computacional, que se traduce en un algoritmo que se entrenará más rápido.</a:t>
            </a:r>
          </a:p>
          <a:p>
            <a:pPr algn="just"/>
            <a:r>
              <a:rPr lang="es-ES" dirty="0"/>
              <a:t>Menos dimensiones permiten el uso de algoritmos no aptos para un gran número de dimensiones.</a:t>
            </a:r>
          </a:p>
          <a:p>
            <a:pPr algn="just"/>
            <a:r>
              <a:rPr lang="es-ES" dirty="0"/>
              <a:t>Elimina las variables redundantes y ruido.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5923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3914" y="2141196"/>
            <a:ext cx="8640971" cy="1440204"/>
          </a:xfrm>
        </p:spPr>
        <p:txBody>
          <a:bodyPr/>
          <a:lstStyle/>
          <a:p>
            <a:r>
              <a:rPr lang="es-ES" sz="3200" dirty="0"/>
              <a:t>Principal </a:t>
            </a:r>
            <a:r>
              <a:rPr lang="es-ES" sz="3200" dirty="0" err="1"/>
              <a:t>Component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 (PCA): si no explico la varianza, estoy fuera…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807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582" y="1859901"/>
                <a:ext cx="8136835" cy="3904796"/>
              </a:xfrm>
            </p:spPr>
            <p:txBody>
              <a:bodyPr/>
              <a:lstStyle/>
              <a:p>
                <a:pPr algn="just"/>
                <a:r>
                  <a:rPr lang="es-ES" dirty="0"/>
                  <a:t>Se tienen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 dirty="0"/>
                  <a:t> sobre una muestra 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 observaciones. Nuestra matriz viene dada por: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E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582" y="1859901"/>
                <a:ext cx="8136835" cy="3904796"/>
              </a:xfrm>
              <a:blipFill>
                <a:blip r:embed="rId2"/>
                <a:stretch>
                  <a:fillRect l="-1349" t="-2184" r="-11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386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582" y="1859901"/>
                <a:ext cx="8136835" cy="3904796"/>
              </a:xfrm>
            </p:spPr>
            <p:txBody>
              <a:bodyPr/>
              <a:lstStyle/>
              <a:p>
                <a:pPr algn="just"/>
                <a:r>
                  <a:rPr lang="es-ES" dirty="0"/>
                  <a:t>Problema: ¿Podemos describir la “información” contenida en estos datos mediante algún conjunto de variables menor que el de variables originales?</a:t>
                </a:r>
              </a:p>
              <a:p>
                <a:pPr algn="just"/>
                <a:r>
                  <a:rPr lang="es-ES" dirty="0"/>
                  <a:t>Idea: Si una variable es función de otras, contiene información redundante.</a:t>
                </a:r>
              </a:p>
              <a:p>
                <a:pPr algn="just"/>
                <a:r>
                  <a:rPr lang="es-ES" dirty="0"/>
                  <a:t>Por tanto, si las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/>
                  <a:t> variables observadas están fuertemente correlacionadas, será posible sustituirlas por menos variables sin gran pérdida de “información”.</a:t>
                </a:r>
              </a:p>
            </p:txBody>
          </p:sp>
        </mc:Choice>
        <mc:Fallback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582" y="1859901"/>
                <a:ext cx="8136835" cy="3904796"/>
              </a:xfrm>
              <a:blipFill>
                <a:blip r:embed="rId2"/>
                <a:stretch>
                  <a:fillRect l="-1349" t="-2028" r="-119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861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582" y="1859901"/>
                <a:ext cx="8136835" cy="3904796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ES" dirty="0"/>
                  <a:t>Sean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dirty="0"/>
                  <a:t> 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s-ES" dirty="0"/>
                  <a:t> su matriz de covarianzas.</a:t>
                </a:r>
              </a:p>
              <a:p>
                <a:pPr marL="0" indent="0" algn="just">
                  <a:buNone/>
                </a:pPr>
                <a:r>
                  <a:rPr lang="es-ES" dirty="0"/>
                  <a:t>Como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s-ES" dirty="0"/>
                  <a:t> y simétrica, su descomposición espectral 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s-ES" dirty="0"/>
                  <a:t> .	</a:t>
                </a:r>
              </a:p>
              <a:p>
                <a:pPr marL="0" indent="0" algn="just">
                  <a:buNone/>
                </a:pPr>
                <a:r>
                  <a:rPr lang="es-ES" dirty="0"/>
                  <a:t>Las </a:t>
                </a:r>
                <a:r>
                  <a:rPr lang="es-ES" b="1" i="1" dirty="0"/>
                  <a:t>componentes principales </a:t>
                </a:r>
                <a:r>
                  <a:rPr lang="es-ES" i="1" dirty="0"/>
                  <a:t>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" dirty="0"/>
                  <a:t> son las nuevas variables </a:t>
                </a:r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" dirty="0"/>
                  <a:t>,   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" dirty="0"/>
                  <a:t>.</a:t>
                </a:r>
              </a:p>
              <a:p>
                <a:pPr marL="0" indent="0" algn="just">
                  <a:buNone/>
                </a:pPr>
                <a:r>
                  <a:rPr lang="es-ES" dirty="0"/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" dirty="0"/>
                  <a:t> es el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ésimo</a:t>
                </a:r>
                <a:r>
                  <a:rPr lang="es-ES" dirty="0"/>
                  <a:t> </a:t>
                </a:r>
                <a:r>
                  <a:rPr lang="es-ES" dirty="0" err="1"/>
                  <a:t>autovector</a:t>
                </a:r>
                <a:r>
                  <a:rPr lang="es-ES" dirty="0"/>
                  <a:t> 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582" y="1859901"/>
                <a:ext cx="8136835" cy="3904796"/>
              </a:xfrm>
              <a:blipFill>
                <a:blip r:embed="rId2"/>
                <a:stretch>
                  <a:fillRect l="-1199" t="-1248" r="-1199" b="-171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0083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PCA: matemáticas.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95" y="1826561"/>
            <a:ext cx="7262191" cy="540399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¡¡AL PIZARRÓN!!</a:t>
            </a:r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sz="1800" dirty="0">
              <a:hlinkClick r:id="rId2"/>
            </a:endParaRPr>
          </a:p>
          <a:p>
            <a:pPr marL="0" indent="0" algn="ctr">
              <a:buNone/>
            </a:pPr>
            <a:r>
              <a:rPr lang="es-ES" sz="1800" dirty="0">
                <a:hlinkClick r:id="rId2"/>
              </a:rPr>
              <a:t>http://www.stat.cmu.edu/~cshalizi/uADA/12/lectures/ch18.pdf</a:t>
            </a:r>
            <a:r>
              <a:rPr lang="es-ES" sz="1800" dirty="0"/>
              <a:t> 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95F563-637F-4334-8FEA-1EE2D3DBE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49" y="3103904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1322" y="1930265"/>
            <a:ext cx="4850295" cy="733422"/>
          </a:xfrm>
        </p:spPr>
        <p:txBody>
          <a:bodyPr/>
          <a:lstStyle/>
          <a:p>
            <a:pPr algn="r"/>
            <a:r>
              <a:rPr lang="es-ES" sz="3200" dirty="0" err="1"/>
              <a:t>supervised</a:t>
            </a:r>
            <a:r>
              <a:rPr lang="es-ES" sz="3200" dirty="0"/>
              <a:t> </a:t>
            </a:r>
            <a:r>
              <a:rPr lang="es-ES" sz="3200" dirty="0" err="1"/>
              <a:t>learning</a:t>
            </a:r>
            <a:endParaRPr lang="es-E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83747E-041D-45CD-9841-0C54FFC9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77357" r="59275" b="9180"/>
          <a:stretch/>
        </p:blipFill>
        <p:spPr>
          <a:xfrm>
            <a:off x="728869" y="3154018"/>
            <a:ext cx="7686261" cy="149749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292C1B04-6908-4115-85BD-B2802FB697EA}"/>
              </a:ext>
            </a:extLst>
          </p:cNvPr>
          <p:cNvSpPr/>
          <p:nvPr/>
        </p:nvSpPr>
        <p:spPr>
          <a:xfrm>
            <a:off x="622852" y="3048000"/>
            <a:ext cx="477078" cy="1603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68813E-6201-494F-90C1-10F3F491BDB2}"/>
              </a:ext>
            </a:extLst>
          </p:cNvPr>
          <p:cNvSpPr txBox="1"/>
          <p:nvPr/>
        </p:nvSpPr>
        <p:spPr>
          <a:xfrm>
            <a:off x="0" y="994064"/>
            <a:ext cx="2067339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alibri" panose="020F0502020204030204" pitchFamily="34" charset="0"/>
              </a:rPr>
              <a:t>Variable respuesta/objetivo/dependiente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C99A8A5B-C08E-4DB1-8830-47D36E68EB07}"/>
              </a:ext>
            </a:extLst>
          </p:cNvPr>
          <p:cNvSpPr/>
          <p:nvPr/>
        </p:nvSpPr>
        <p:spPr>
          <a:xfrm>
            <a:off x="715617" y="1997289"/>
            <a:ext cx="291547" cy="89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3896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PCA: Ejemplo “a mano”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04EC735-2EE2-4196-B63C-A6266DE48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9025"/>
              </p:ext>
            </p:extLst>
          </p:nvPr>
        </p:nvGraphicFramePr>
        <p:xfrm>
          <a:off x="1843432" y="2682550"/>
          <a:ext cx="5457135" cy="3951395"/>
        </p:xfrm>
        <a:graphic>
          <a:graphicData uri="http://schemas.openxmlformats.org/drawingml/2006/table">
            <a:tbl>
              <a:tblPr/>
              <a:tblGrid>
                <a:gridCol w="1819045">
                  <a:extLst>
                    <a:ext uri="{9D8B030D-6E8A-4147-A177-3AD203B41FA5}">
                      <a16:colId xmlns:a16="http://schemas.microsoft.com/office/drawing/2014/main" val="775811875"/>
                    </a:ext>
                  </a:extLst>
                </a:gridCol>
                <a:gridCol w="1819045">
                  <a:extLst>
                    <a:ext uri="{9D8B030D-6E8A-4147-A177-3AD203B41FA5}">
                      <a16:colId xmlns:a16="http://schemas.microsoft.com/office/drawing/2014/main" val="3153036896"/>
                    </a:ext>
                  </a:extLst>
                </a:gridCol>
                <a:gridCol w="1819045">
                  <a:extLst>
                    <a:ext uri="{9D8B030D-6E8A-4147-A177-3AD203B41FA5}">
                      <a16:colId xmlns:a16="http://schemas.microsoft.com/office/drawing/2014/main" val="497266199"/>
                    </a:ext>
                  </a:extLst>
                </a:gridCol>
              </a:tblGrid>
              <a:tr h="33932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Promotora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X1=Duración media hipoteca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X2=Precio medio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311888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554806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328617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586934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645423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016075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939979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97552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4124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024418"/>
                  </a:ext>
                </a:extLst>
              </a:tr>
              <a:tr h="339323"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782653"/>
                  </a:ext>
                </a:extLst>
              </a:tr>
            </a:tbl>
          </a:graphicData>
        </a:graphic>
      </p:graphicFrame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5B9C99BE-AE02-4095-B518-3809378CE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3" y="1859901"/>
            <a:ext cx="7814917" cy="1315099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La Tabla siguiente contiene información sobre chalets construidos por diez constructoras</a:t>
            </a:r>
          </a:p>
        </p:txBody>
      </p:sp>
    </p:spTree>
    <p:extLst>
      <p:ext uri="{BB962C8B-B14F-4D97-AF65-F5344CB8AC3E}">
        <p14:creationId xmlns:p14="http://schemas.microsoft.com/office/powerpoint/2010/main" val="2110147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PCA: Ejemplo “a mano”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582" y="1859901"/>
                <a:ext cx="8136835" cy="3904796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ES" sz="2200" dirty="0"/>
                  <a:t>Vector de medias y matriz de covarianzas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  <m:t>19.05    1.57</m:t>
                            </m:r>
                          </m:e>
                        </m:d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s-ES" sz="2200" dirty="0"/>
                  <a:t>        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6.9685</m:t>
                              </m:r>
                            </m:e>
                            <m:e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5.1705</m:t>
                              </m:r>
                            </m:e>
                          </m:mr>
                          <m:mr>
                            <m:e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s-VE" sz="2200" b="0" i="1" smtClean="0">
                                  <a:latin typeface="Cambria Math" panose="02040503050406030204" pitchFamily="18" charset="0"/>
                                </a:rPr>
                                <m:t>0.89471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2200" dirty="0"/>
              </a:p>
              <a:p>
                <a:pPr marL="0" indent="0" algn="just">
                  <a:buNone/>
                </a:pPr>
                <a:r>
                  <a:rPr lang="es-ES" sz="2200" dirty="0"/>
                  <a:t>Autovalores y </a:t>
                </a:r>
                <a:r>
                  <a:rPr lang="es-ES" sz="2200" dirty="0" err="1"/>
                  <a:t>autovectores</a:t>
                </a:r>
                <a:r>
                  <a:rPr lang="es-ES" sz="2200" dirty="0"/>
                  <a:t> de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s-ES" sz="2200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2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57.4413   0.4213</m:t>
                        </m:r>
                      </m:e>
                    </m:d>
                  </m:oMath>
                </a14:m>
                <a:r>
                  <a:rPr lang="es-ES" sz="2200" dirty="0"/>
                  <a:t>,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.9958</m:t>
                              </m:r>
                            </m:e>
                            <m:e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−0.0911</m:t>
                              </m:r>
                            </m:e>
                          </m:mr>
                          <m:mr>
                            <m:e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0.0911</m:t>
                              </m:r>
                            </m:e>
                            <m:e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0.9958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sz="2200" dirty="0"/>
              </a:p>
              <a:p>
                <a:pPr marL="0" indent="0" algn="just">
                  <a:buNone/>
                </a:pPr>
                <a:r>
                  <a:rPr lang="es-ES" sz="2200" dirty="0"/>
                  <a:t>Por tanto, las CP vienen dadas por: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=0.9958 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+0.0911 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=−0.0911 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+0.9958 </m:t>
                    </m:r>
                    <m:sSub>
                      <m:sSubPr>
                        <m:ctrlPr>
                          <a:rPr lang="es-E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" sz="2200" b="0" dirty="0"/>
              </a:p>
              <a:p>
                <a:pPr marL="0" indent="0" algn="just">
                  <a:buNone/>
                </a:pPr>
                <a:r>
                  <a:rPr lang="es-ES" sz="2200" dirty="0"/>
                  <a:t>Y los porcentajes de variabilidad explicados por cada componente son: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s-E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57.4413</m:t>
                        </m:r>
                      </m:num>
                      <m:den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57.8626</m:t>
                        </m:r>
                      </m:den>
                    </m:f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⋅100=99.27%</m:t>
                    </m:r>
                  </m:oMath>
                </a14:m>
                <a:r>
                  <a:rPr lang="es-ES" sz="2200" dirty="0"/>
                  <a:t>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0.4213</m:t>
                        </m:r>
                      </m:num>
                      <m:den>
                        <m:r>
                          <a:rPr lang="es-ES" sz="2200" b="0" i="1" dirty="0" smtClean="0">
                            <a:latin typeface="Cambria Math" panose="02040503050406030204" pitchFamily="18" charset="0"/>
                          </a:rPr>
                          <m:t>57.8626</m:t>
                        </m:r>
                      </m:den>
                    </m:f>
                    <m:r>
                      <a:rPr lang="es-ES" sz="2200" b="0" i="1" dirty="0" smtClean="0">
                        <a:latin typeface="Cambria Math" panose="02040503050406030204" pitchFamily="18" charset="0"/>
                      </a:rPr>
                      <m:t>⋅100=0.73%</m:t>
                    </m:r>
                  </m:oMath>
                </a14:m>
                <a:endParaRPr lang="es-ES" sz="2200" dirty="0"/>
              </a:p>
            </p:txBody>
          </p:sp>
        </mc:Choice>
        <mc:Fallback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4DA0884E-1407-42FA-B22B-9A4195DF8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582" y="1859901"/>
                <a:ext cx="8136835" cy="3904796"/>
              </a:xfrm>
              <a:blipFill>
                <a:blip r:embed="rId2"/>
                <a:stretch>
                  <a:fillRect l="-975" t="-936" r="-1049" b="-2527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826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PCA: más matemáticas.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390" y="1826561"/>
            <a:ext cx="2849218" cy="540399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¡¡AL PIZARRÓN!!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911071-7B1D-4234-ACEA-E0F69F22B0ED}"/>
              </a:ext>
            </a:extLst>
          </p:cNvPr>
          <p:cNvSpPr txBox="1"/>
          <p:nvPr/>
        </p:nvSpPr>
        <p:spPr>
          <a:xfrm>
            <a:off x="1917700" y="2992342"/>
            <a:ext cx="4711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Debo reducir la dimensionalidad de mi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</a:rPr>
              <a:t>dataset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Debo reducir la dimensionalidad de mi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</a:rPr>
              <a:t>dataset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Debo reducir la dimensionalidad de mi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</a:rPr>
              <a:t>dataset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Debo reducir la dimensionalidad de mi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</a:rPr>
              <a:t>dataset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Debo reducir la dimensionalidad de mi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</a:rPr>
              <a:t>dataset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Debo reducir la dimensionalidad de mi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</a:rPr>
              <a:t>dataset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Debo reducir la dimensionalidad de mi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</a:rPr>
              <a:t>dataset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Debo reducir la dimensionalidad de mi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</a:rPr>
              <a:t>dataset</a:t>
            </a:r>
            <a:endParaRPr lang="es-E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159CF1-BD09-4427-B76D-E998B477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0" y="2563503"/>
            <a:ext cx="6255038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28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0904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PCA: Desventajas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5B9C99BE-AE02-4095-B518-3809378CE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3" y="1859901"/>
            <a:ext cx="7814917" cy="1315099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Asume linealidad en los datos, esto es, no es fuerte cuando es aplicado a datos no lineales.</a:t>
            </a:r>
          </a:p>
          <a:p>
            <a:pPr marL="0" indent="0" algn="just">
              <a:buNone/>
            </a:pPr>
            <a:r>
              <a:rPr lang="es-ES" dirty="0"/>
              <a:t>Por eso, existen otros métodos mucho más fuertes, que pueden ser aplicados a casi todo tipo de datos.</a:t>
            </a:r>
          </a:p>
        </p:txBody>
      </p:sp>
    </p:spTree>
    <p:extLst>
      <p:ext uri="{BB962C8B-B14F-4D97-AF65-F5344CB8AC3E}">
        <p14:creationId xmlns:p14="http://schemas.microsoft.com/office/powerpoint/2010/main" val="21506575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3356" y="896596"/>
            <a:ext cx="6796157" cy="733422"/>
          </a:xfrm>
        </p:spPr>
        <p:txBody>
          <a:bodyPr/>
          <a:lstStyle/>
          <a:p>
            <a:pPr algn="r"/>
            <a:r>
              <a:rPr lang="es-ES" dirty="0"/>
              <a:t>Referencias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E71388-D854-4C53-B05C-BB6D0BCD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56" y="1537253"/>
            <a:ext cx="8454887" cy="4976192"/>
          </a:xfrm>
        </p:spPr>
        <p:txBody>
          <a:bodyPr/>
          <a:lstStyle/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(Las referencias no están escritas formalmente)</a:t>
            </a:r>
          </a:p>
          <a:p>
            <a:r>
              <a:rPr lang="es-ES" sz="2000" dirty="0"/>
              <a:t>Libro exclusivo de PCA: </a:t>
            </a:r>
            <a:r>
              <a:rPr lang="es-ES" sz="2000" dirty="0">
                <a:hlinkClick r:id="rId2"/>
              </a:rPr>
              <a:t>http://cda.psych.uiuc.edu/statistical_learning_course/Jolliffe%20I.%20Principal%20Component%20Analysis%20(2ed.,%20Springer,%202002)(518s)_MVsa_.pdf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4227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26" y="1135134"/>
            <a:ext cx="8267148" cy="1316517"/>
          </a:xfrm>
        </p:spPr>
        <p:txBody>
          <a:bodyPr/>
          <a:lstStyle/>
          <a:p>
            <a:r>
              <a:rPr lang="es-ES" sz="2800" dirty="0"/>
              <a:t>t-</a:t>
            </a:r>
            <a:r>
              <a:rPr lang="es-ES" sz="2800" dirty="0" err="1"/>
              <a:t>distributed</a:t>
            </a:r>
            <a:r>
              <a:rPr lang="es-ES" sz="2800" dirty="0"/>
              <a:t> </a:t>
            </a:r>
            <a:r>
              <a:rPr lang="es-ES" sz="2800" dirty="0" err="1"/>
              <a:t>Stochastic</a:t>
            </a:r>
            <a:r>
              <a:rPr lang="es-ES" sz="2800" dirty="0"/>
              <a:t> </a:t>
            </a:r>
            <a:r>
              <a:rPr lang="es-ES" sz="2800" dirty="0" err="1"/>
              <a:t>Neighbor</a:t>
            </a:r>
            <a:r>
              <a:rPr lang="es-ES" sz="2800" dirty="0"/>
              <a:t> </a:t>
            </a:r>
            <a:r>
              <a:rPr lang="es-ES" sz="2800" dirty="0" err="1"/>
              <a:t>Embedding</a:t>
            </a:r>
            <a:r>
              <a:rPr lang="es-ES" sz="2800" dirty="0"/>
              <a:t>: </a:t>
            </a:r>
            <a:r>
              <a:rPr lang="es-ES" sz="2800" dirty="0" err="1"/>
              <a:t>dimensionality</a:t>
            </a:r>
            <a:r>
              <a:rPr lang="es-ES" sz="2800" dirty="0"/>
              <a:t> </a:t>
            </a:r>
            <a:r>
              <a:rPr lang="es-ES" sz="2800" dirty="0" err="1"/>
              <a:t>reduction</a:t>
            </a:r>
            <a:r>
              <a:rPr lang="es-ES" sz="2800" dirty="0"/>
              <a:t> </a:t>
            </a:r>
            <a:r>
              <a:rPr lang="es-ES" sz="2800" dirty="0" err="1"/>
              <a:t>reloaded</a:t>
            </a:r>
            <a:r>
              <a:rPr lang="es-ES" sz="2800" dirty="0"/>
              <a:t>…</a:t>
            </a:r>
          </a:p>
        </p:txBody>
      </p:sp>
      <p:pic>
        <p:nvPicPr>
          <p:cNvPr id="5" name="Picture 2" descr="Resultado de imagen de matrix reloaded">
            <a:extLst>
              <a:ext uri="{FF2B5EF4-FFF2-40B4-BE49-F238E27FC236}">
                <a16:creationId xmlns:a16="http://schemas.microsoft.com/office/drawing/2014/main" id="{6DC31DA4-0DCC-4325-9F2D-2F421D9FEE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08" y="2735191"/>
            <a:ext cx="2296583" cy="34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de fuerza whatsapp emoji">
            <a:extLst>
              <a:ext uri="{FF2B5EF4-FFF2-40B4-BE49-F238E27FC236}">
                <a16:creationId xmlns:a16="http://schemas.microsoft.com/office/drawing/2014/main" id="{71B392A8-54F4-4C1F-AB55-64B340AD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276" y="3850677"/>
            <a:ext cx="717573" cy="7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fuerza whatsapp emoji">
            <a:extLst>
              <a:ext uri="{FF2B5EF4-FFF2-40B4-BE49-F238E27FC236}">
                <a16:creationId xmlns:a16="http://schemas.microsoft.com/office/drawing/2014/main" id="{640CB88A-019A-42F4-B7AA-C2DDB869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51" y="3850677"/>
            <a:ext cx="717573" cy="7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01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26" y="1135134"/>
            <a:ext cx="8267148" cy="600901"/>
          </a:xfrm>
        </p:spPr>
        <p:txBody>
          <a:bodyPr/>
          <a:lstStyle/>
          <a:p>
            <a:r>
              <a:rPr lang="es-ES" sz="2800" dirty="0"/>
              <a:t>t-SNE vs- PCA</a:t>
            </a:r>
          </a:p>
        </p:txBody>
      </p:sp>
      <p:pic>
        <p:nvPicPr>
          <p:cNvPr id="3074" name="Picture 2" descr="Output visualization 0">
            <a:extLst>
              <a:ext uri="{FF2B5EF4-FFF2-40B4-BE49-F238E27FC236}">
                <a16:creationId xmlns:a16="http://schemas.microsoft.com/office/drawing/2014/main" id="{C4237EE1-840D-4B25-88E8-27D6B13169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7" y="1840556"/>
            <a:ext cx="8649846" cy="461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85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8426" y="1135134"/>
            <a:ext cx="8267148" cy="600901"/>
          </a:xfrm>
        </p:spPr>
        <p:txBody>
          <a:bodyPr/>
          <a:lstStyle/>
          <a:p>
            <a:r>
              <a:rPr lang="es-ES" sz="2800" dirty="0"/>
              <a:t>t-SNE vs- PCA</a:t>
            </a:r>
          </a:p>
        </p:txBody>
      </p:sp>
      <p:pic>
        <p:nvPicPr>
          <p:cNvPr id="2054" name="Picture 6" descr="Output visualization 1">
            <a:extLst>
              <a:ext uri="{FF2B5EF4-FFF2-40B4-BE49-F238E27FC236}">
                <a16:creationId xmlns:a16="http://schemas.microsoft.com/office/drawing/2014/main" id="{591589C3-0159-4BDA-8A01-BFFB311DCD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6" y="2029515"/>
            <a:ext cx="9053408" cy="482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657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t-SNE</a:t>
            </a:r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111144D-CF20-4CBF-B37D-912BB1867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858901"/>
            <a:ext cx="8375374" cy="4581656"/>
          </a:xfrm>
        </p:spPr>
        <p:txBody>
          <a:bodyPr/>
          <a:lstStyle/>
          <a:p>
            <a:pPr algn="just"/>
            <a:r>
              <a:rPr lang="es-ES" sz="1800" dirty="0"/>
              <a:t>Al igual que el PCA, es una técnica de proyección, o reducción de dimensión, que se aplica con la intención de visualizar N variables en 2.</a:t>
            </a:r>
          </a:p>
          <a:p>
            <a:pPr algn="just"/>
            <a:r>
              <a:rPr lang="es-ES" sz="1800" dirty="0"/>
              <a:t>Uno de los resultados de t-SNE es una matriz de dos dimensiones (puede ser de tres también), donde cada observación (fila) representa un dato de entrada. Luego podemos aplicar un </a:t>
            </a:r>
            <a:r>
              <a:rPr lang="es-ES" sz="1800" dirty="0" err="1"/>
              <a:t>clustering</a:t>
            </a:r>
            <a:r>
              <a:rPr lang="es-ES" sz="1800" dirty="0"/>
              <a:t> y agrupar los casos según su distancia en este nuevo mapa de 2 dimensiones. </a:t>
            </a:r>
          </a:p>
          <a:p>
            <a:pPr algn="just"/>
            <a:r>
              <a:rPr lang="es-ES" sz="1800" dirty="0"/>
              <a:t>t-SNE mapea los datos multidimensionales a un espacio dimensional inferior.</a:t>
            </a:r>
          </a:p>
          <a:p>
            <a:pPr algn="just"/>
            <a:r>
              <a:rPr lang="es-ES" sz="1800" dirty="0"/>
              <a:t>Después de este proceso, las variables de entrada ya no son identificables, y no puede hacerse ninguna inferencia basada únicamente en la salida del t-SNE. Por lo tanto, es principalmente una técnica de exploración y visualización de datos.</a:t>
            </a:r>
          </a:p>
        </p:txBody>
      </p:sp>
    </p:spTree>
    <p:extLst>
      <p:ext uri="{BB962C8B-B14F-4D97-AF65-F5344CB8AC3E}">
        <p14:creationId xmlns:p14="http://schemas.microsoft.com/office/powerpoint/2010/main" val="387369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1322" y="1930265"/>
            <a:ext cx="4850295" cy="733422"/>
          </a:xfrm>
        </p:spPr>
        <p:txBody>
          <a:bodyPr/>
          <a:lstStyle/>
          <a:p>
            <a:pPr algn="r"/>
            <a:r>
              <a:rPr lang="es-ES" sz="3200" dirty="0" err="1"/>
              <a:t>unsupervised</a:t>
            </a:r>
            <a:r>
              <a:rPr lang="es-ES" sz="3200" dirty="0"/>
              <a:t> </a:t>
            </a:r>
            <a:r>
              <a:rPr lang="es-ES" sz="3200" dirty="0" err="1"/>
              <a:t>learning</a:t>
            </a:r>
            <a:endParaRPr lang="es-E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83747E-041D-45CD-9841-0C54FFC9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8" t="77357" r="59275" b="9180"/>
          <a:stretch/>
        </p:blipFill>
        <p:spPr>
          <a:xfrm>
            <a:off x="980661" y="3154018"/>
            <a:ext cx="7434469" cy="149749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6070290-1A88-4E52-9B9B-F43E604859C9}"/>
              </a:ext>
            </a:extLst>
          </p:cNvPr>
          <p:cNvSpPr/>
          <p:nvPr/>
        </p:nvSpPr>
        <p:spPr>
          <a:xfrm>
            <a:off x="2109464" y="4769632"/>
            <a:ext cx="492507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tenemos variable respuesta</a:t>
            </a:r>
          </a:p>
        </p:txBody>
      </p:sp>
    </p:spTree>
    <p:extLst>
      <p:ext uri="{BB962C8B-B14F-4D97-AF65-F5344CB8AC3E}">
        <p14:creationId xmlns:p14="http://schemas.microsoft.com/office/powerpoint/2010/main" val="30537028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896596"/>
            <a:ext cx="6994940" cy="733422"/>
          </a:xfrm>
        </p:spPr>
        <p:txBody>
          <a:bodyPr/>
          <a:lstStyle/>
          <a:p>
            <a:pPr algn="r"/>
            <a:r>
              <a:rPr lang="es-ES" dirty="0"/>
              <a:t>t-SNE: </a:t>
            </a:r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3" name="AutoShape 2" descr="\[ P = a + b \cdot x \]">
            <a:extLst>
              <a:ext uri="{FF2B5EF4-FFF2-40B4-BE49-F238E27FC236}">
                <a16:creationId xmlns:a16="http://schemas.microsoft.com/office/drawing/2014/main" id="{6F61AB16-3CF8-494C-A2F3-2C6484EF4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111144D-CF20-4CBF-B37D-912BB1867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858901"/>
            <a:ext cx="8375374" cy="4581656"/>
          </a:xfrm>
        </p:spPr>
        <p:txBody>
          <a:bodyPr/>
          <a:lstStyle/>
          <a:p>
            <a:pPr algn="just"/>
            <a:r>
              <a:rPr lang="es-ES" sz="1800" dirty="0"/>
              <a:t>Comienza calculando la probabilidad de similitud de puntos en el espacio de multidimensional y calculando la probabilidad de similitud de puntos en el espacio de baja dimensión (puede ser 2 o 3). La similitud de los puntos se calcula como la probabilidad condicional de que un punto A elegiría el punto B como su vecino si los vecinos se seleccionaran en proporción a su densidad de probabilidad bajo una distribución Gaussiana (distribución normal) centrada en A.</a:t>
            </a:r>
          </a:p>
          <a:p>
            <a:pPr algn="just"/>
            <a:r>
              <a:rPr lang="es-ES" sz="1800" dirty="0"/>
              <a:t>Luego trata de minimizar la diferencia entre estas probabilidades condicionales (o similitudes) en el espacio de dimensión superior y de dimensión inferior para una representación perfecta de los datos de entrada de dimensión inferior.</a:t>
            </a:r>
          </a:p>
          <a:p>
            <a:pPr algn="just"/>
            <a:r>
              <a:rPr lang="es-ES" sz="1800" dirty="0"/>
              <a:t>Para medir la minimización de la suma de la diferencia de probabilidad condicional, t-SNE minimiza la suma de la divergencia de </a:t>
            </a:r>
            <a:r>
              <a:rPr lang="es-ES" sz="1800" dirty="0" err="1"/>
              <a:t>Kullback-Leibler</a:t>
            </a:r>
            <a:r>
              <a:rPr lang="es-ES" sz="1800" dirty="0"/>
              <a:t>, para ello, utiliza </a:t>
            </a:r>
            <a:r>
              <a:rPr lang="es-ES" sz="1800" dirty="0" err="1"/>
              <a:t>gradient</a:t>
            </a:r>
            <a:r>
              <a:rPr lang="es-ES" sz="1800" dirty="0"/>
              <a:t> </a:t>
            </a:r>
            <a:r>
              <a:rPr lang="es-ES" sz="1800" dirty="0" err="1"/>
              <a:t>descent</a:t>
            </a:r>
            <a:r>
              <a:rPr lang="es-E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6782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3356" y="896596"/>
            <a:ext cx="6796157" cy="733422"/>
          </a:xfrm>
        </p:spPr>
        <p:txBody>
          <a:bodyPr/>
          <a:lstStyle/>
          <a:p>
            <a:pPr algn="r"/>
            <a:r>
              <a:rPr lang="es-ES" dirty="0"/>
              <a:t>Referencias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E71388-D854-4C53-B05C-BB6D0BCDF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56" y="1537253"/>
            <a:ext cx="8454887" cy="4976192"/>
          </a:xfrm>
        </p:spPr>
        <p:txBody>
          <a:bodyPr/>
          <a:lstStyle/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(Las referencias no están escritas formalmente)</a:t>
            </a:r>
          </a:p>
          <a:p>
            <a:r>
              <a:rPr lang="es-ES" sz="2000" dirty="0"/>
              <a:t>Imagen t-SNE vs PCA: </a:t>
            </a:r>
            <a:r>
              <a:rPr lang="es-ES" sz="2000" dirty="0">
                <a:hlinkClick r:id="rId2"/>
              </a:rPr>
              <a:t>https://www.kaggle.com/puyokw/clustering-in-2-dimension-using-tsne/data</a:t>
            </a:r>
            <a:endParaRPr lang="es-ES" sz="2000" dirty="0"/>
          </a:p>
          <a:p>
            <a:r>
              <a:rPr lang="es-ES" sz="2000" dirty="0"/>
              <a:t>Página oficial t-SNE: </a:t>
            </a:r>
            <a:r>
              <a:rPr lang="es-ES" sz="2000" dirty="0">
                <a:hlinkClick r:id="rId3"/>
              </a:rPr>
              <a:t>https://lvdmaaten.github.io/tsne/</a:t>
            </a:r>
            <a:endParaRPr lang="es-ES" sz="2000" dirty="0"/>
          </a:p>
          <a:p>
            <a:r>
              <a:rPr lang="es-ES" sz="2000" dirty="0"/>
              <a:t>Artículo de t-SNE en la revista JMLR: </a:t>
            </a:r>
            <a:r>
              <a:rPr lang="es-ES" sz="2000" dirty="0">
                <a:hlinkClick r:id="rId4"/>
              </a:rPr>
              <a:t>http://www.jmlr.org/papers/volume9/vandermaaten08a/vandermaaten08a.pdf</a:t>
            </a:r>
            <a:r>
              <a:rPr lang="es-ES" sz="2000" dirty="0"/>
              <a:t>.</a:t>
            </a:r>
          </a:p>
          <a:p>
            <a:r>
              <a:rPr lang="es-ES" sz="2000" dirty="0"/>
              <a:t>¿cómo usar t-SNE de manera efectiva?: </a:t>
            </a:r>
            <a:r>
              <a:rPr lang="es-ES" sz="2000" dirty="0">
                <a:hlinkClick r:id="rId5"/>
              </a:rPr>
              <a:t>https://distill.pub/2016/misread-tsne/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340311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01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1715" y="1620496"/>
            <a:ext cx="2900569" cy="1351304"/>
          </a:xfrm>
        </p:spPr>
        <p:txBody>
          <a:bodyPr/>
          <a:lstStyle/>
          <a:p>
            <a:r>
              <a:rPr lang="es-ES" sz="8000" dirty="0"/>
              <a:t>Fin…</a:t>
            </a:r>
          </a:p>
        </p:txBody>
      </p:sp>
      <p:pic>
        <p:nvPicPr>
          <p:cNvPr id="46082" name="Picture 2" descr="Resultado de imagen de aplausos gif">
            <a:extLst>
              <a:ext uri="{FF2B5EF4-FFF2-40B4-BE49-F238E27FC236}">
                <a16:creationId xmlns:a16="http://schemas.microsoft.com/office/drawing/2014/main" id="{AFC32D58-9586-4886-9F2F-4329F988D7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9" y="3352800"/>
            <a:ext cx="4191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1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Index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2005673"/>
            <a:ext cx="6798736" cy="4289110"/>
          </a:xfrm>
        </p:spPr>
        <p:txBody>
          <a:bodyPr/>
          <a:lstStyle/>
          <a:p>
            <a:r>
              <a:rPr lang="es-ES" dirty="0"/>
              <a:t>K-</a:t>
            </a:r>
            <a:r>
              <a:rPr lang="es-ES" dirty="0" err="1"/>
              <a:t>means</a:t>
            </a:r>
            <a:endParaRPr lang="es-ES" dirty="0"/>
          </a:p>
          <a:p>
            <a:r>
              <a:rPr lang="es-ES" dirty="0" err="1"/>
              <a:t>Hierarchical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  <a:p>
            <a:r>
              <a:rPr lang="es-ES" dirty="0"/>
              <a:t>Principal </a:t>
            </a:r>
            <a:r>
              <a:rPr lang="es-ES" dirty="0" err="1"/>
              <a:t>component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.</a:t>
            </a:r>
          </a:p>
          <a:p>
            <a:r>
              <a:rPr lang="es-ES" dirty="0"/>
              <a:t>t-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Neighbor</a:t>
            </a:r>
            <a:r>
              <a:rPr lang="es-ES" dirty="0"/>
              <a:t> </a:t>
            </a:r>
            <a:r>
              <a:rPr lang="es-ES" dirty="0" err="1"/>
              <a:t>Embedding</a:t>
            </a:r>
            <a:endParaRPr lang="es-ES" dirty="0"/>
          </a:p>
          <a:p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vs. </a:t>
            </a:r>
            <a:r>
              <a:rPr lang="es-ES" dirty="0" err="1"/>
              <a:t>Hierarchical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097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39548" y="896596"/>
            <a:ext cx="5669722" cy="733422"/>
          </a:xfrm>
        </p:spPr>
        <p:txBody>
          <a:bodyPr/>
          <a:lstStyle/>
          <a:p>
            <a:pPr algn="r"/>
            <a:r>
              <a:rPr lang="es-ES" sz="2800" dirty="0"/>
              <a:t>¿Qué hacemos si nuestro conjunto de datos no tiene etiquetas?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2071936"/>
            <a:ext cx="8163339" cy="4289110"/>
          </a:xfrm>
        </p:spPr>
        <p:txBody>
          <a:bodyPr/>
          <a:lstStyle/>
          <a:p>
            <a:r>
              <a:rPr lang="es-ES" sz="1600" dirty="0"/>
              <a:t>El aprendizaje no supervisado es un grupo de algoritmos de machine </a:t>
            </a:r>
            <a:r>
              <a:rPr lang="es-ES" sz="1600" dirty="0" err="1"/>
              <a:t>learning</a:t>
            </a:r>
            <a:r>
              <a:rPr lang="es-ES" sz="1600" dirty="0"/>
              <a:t> que funcionan bajo el principio de “verdad sin fundamento”.</a:t>
            </a:r>
          </a:p>
          <a:p>
            <a:r>
              <a:rPr lang="es-ES" sz="1600" dirty="0"/>
              <a:t>Pensemos en el ejemplo de queremos saber la relación entre el número de suscriptores </a:t>
            </a:r>
            <a:r>
              <a:rPr lang="es-ES" sz="1600" dirty="0" err="1"/>
              <a:t>youtube</a:t>
            </a:r>
            <a:r>
              <a:rPr lang="es-ES" sz="1600" dirty="0"/>
              <a:t> y las ganancias de un canal de esta plataforma.</a:t>
            </a:r>
          </a:p>
        </p:txBody>
      </p:sp>
    </p:spTree>
    <p:extLst>
      <p:ext uri="{BB962C8B-B14F-4D97-AF65-F5344CB8AC3E}">
        <p14:creationId xmlns:p14="http://schemas.microsoft.com/office/powerpoint/2010/main" val="3899699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ones KSchool" id="{7F33E744-B0EE-43DD-B733-3A8C5B7F1321}" vid="{931FA02B-1698-4D52-865E-E6E95D98B47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872C23FC8E1947AC8521F9A228FB4E" ma:contentTypeVersion="8" ma:contentTypeDescription="Crear nuevo documento." ma:contentTypeScope="" ma:versionID="bb8f1e04e235c8be504e364d1e55da9f">
  <xsd:schema xmlns:xsd="http://www.w3.org/2001/XMLSchema" xmlns:xs="http://www.w3.org/2001/XMLSchema" xmlns:p="http://schemas.microsoft.com/office/2006/metadata/properties" xmlns:ns2="23f58540-22b4-45ac-8bc8-ec64c7919c32" xmlns:ns3="0910e0de-ccbb-42b3-b6ce-bcc211e70987" targetNamespace="http://schemas.microsoft.com/office/2006/metadata/properties" ma:root="true" ma:fieldsID="8488e2e653b694e96f64b771c7c3e40a" ns2:_="" ns3:_="">
    <xsd:import namespace="23f58540-22b4-45ac-8bc8-ec64c7919c32"/>
    <xsd:import namespace="0910e0de-ccbb-42b3-b6ce-bcc211e709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58540-22b4-45ac-8bc8-ec64c7919c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0e0de-ccbb-42b3-b6ce-bcc211e709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497C6D-3B42-43C0-9C21-6FC53FC8C7D1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23f58540-22b4-45ac-8bc8-ec64c7919c32"/>
    <ds:schemaRef ds:uri="http://purl.org/dc/dcmitype/"/>
    <ds:schemaRef ds:uri="http://schemas.microsoft.com/office/infopath/2007/PartnerControls"/>
    <ds:schemaRef ds:uri="0910e0de-ccbb-42b3-b6ce-bcc211e7098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3DCFF7-438F-4187-A0E1-C12B59F10B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f58540-22b4-45ac-8bc8-ec64c7919c32"/>
    <ds:schemaRef ds:uri="0910e0de-ccbb-42b3-b6ce-bcc211e709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AD86DE-3C85-492C-ABE8-144C272E17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presentaciones KSchool</Template>
  <TotalTime>1304</TotalTime>
  <Words>3471</Words>
  <Application>Microsoft Office PowerPoint</Application>
  <PresentationFormat>Presentación en pantalla (4:3)</PresentationFormat>
  <Paragraphs>327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Garamond</vt:lpstr>
      <vt:lpstr>Lato</vt:lpstr>
      <vt:lpstr>Lato Thin</vt:lpstr>
      <vt:lpstr>TrashHand</vt:lpstr>
      <vt:lpstr>Orgánico</vt:lpstr>
      <vt:lpstr>Presentación de PowerPoint</vt:lpstr>
      <vt:lpstr>About me</vt:lpstr>
      <vt:lpstr>Intro unsupervised learning</vt:lpstr>
      <vt:lpstr>Supervised vs. Unsupervised learning</vt:lpstr>
      <vt:lpstr>Supervised vs. Unsupervised learning</vt:lpstr>
      <vt:lpstr>supervised learning</vt:lpstr>
      <vt:lpstr>unsupervised learning</vt:lpstr>
      <vt:lpstr>Index</vt:lpstr>
      <vt:lpstr>¿Qué hacemos si nuestro conjunto de datos no tiene etiquetas?</vt:lpstr>
      <vt:lpstr>¿Qué hacemos si nuestro conjunto de datos no tiene etiquetas?</vt:lpstr>
      <vt:lpstr>¿Qué hacemos si nuestro conjunto de datos no tiene etiquetas?</vt:lpstr>
      <vt:lpstr>¿Qué hacemos si nuestro conjunto de datos no tiene etiquetas?</vt:lpstr>
      <vt:lpstr>¿Qué hacemos si nuestro conjunto de datos no tiene etiquetas?</vt:lpstr>
      <vt:lpstr>Tipos de algoritmos no supervisados</vt:lpstr>
      <vt:lpstr>Conceptos previos</vt:lpstr>
      <vt:lpstr>Métrica</vt:lpstr>
      <vt:lpstr>Métrica (Ejemplos)</vt:lpstr>
      <vt:lpstr>Scaling</vt:lpstr>
      <vt:lpstr>Scaling</vt:lpstr>
      <vt:lpstr>Missing Value imputation</vt:lpstr>
      <vt:lpstr>K-means, viejo, sencillo y potente.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Let’s do it…</vt:lpstr>
      <vt:lpstr>Determinar el número óptimo de clusters</vt:lpstr>
      <vt:lpstr>Elbow Method</vt:lpstr>
      <vt:lpstr>Average Silhouette Method</vt:lpstr>
      <vt:lpstr>Gap Statistic Method</vt:lpstr>
      <vt:lpstr>Gap Statistic Method</vt:lpstr>
      <vt:lpstr>Let’s do it…</vt:lpstr>
      <vt:lpstr>Referencias</vt:lpstr>
      <vt:lpstr>Hierarchical Clustering, un árbol, que no es un árbol</vt:lpstr>
      <vt:lpstr>Dendograma</vt:lpstr>
      <vt:lpstr>Dendograma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Linkage Methods</vt:lpstr>
      <vt:lpstr>Linkage Methods</vt:lpstr>
      <vt:lpstr>Bondad de ajuste del cluster</vt:lpstr>
      <vt:lpstr>Let’s do it…</vt:lpstr>
      <vt:lpstr>Referencias</vt:lpstr>
      <vt:lpstr>Dimensionality reduction, ¿en cuántas dimensiones podemos visualizar datos?</vt:lpstr>
      <vt:lpstr>Dimensionality reduction Motivación</vt:lpstr>
      <vt:lpstr>La maldición de la dimensionalidad The curse of dimensionality</vt:lpstr>
      <vt:lpstr>Dimensionality reduction Motivación</vt:lpstr>
      <vt:lpstr>Dimensionality reduction ventajas</vt:lpstr>
      <vt:lpstr>Principal Component Analysis (PCA): si no explico la varianza, estoy fuera…</vt:lpstr>
      <vt:lpstr>PCA</vt:lpstr>
      <vt:lpstr>PCA</vt:lpstr>
      <vt:lpstr>PCA</vt:lpstr>
      <vt:lpstr>PCA: matemáticas.</vt:lpstr>
      <vt:lpstr>PCA: Ejemplo “a mano”</vt:lpstr>
      <vt:lpstr>PCA: Ejemplo “a mano”</vt:lpstr>
      <vt:lpstr>PCA: más matemáticas.</vt:lpstr>
      <vt:lpstr>Let’s do it…</vt:lpstr>
      <vt:lpstr>PCA: Desventajas</vt:lpstr>
      <vt:lpstr>Referencias</vt:lpstr>
      <vt:lpstr>t-distributed Stochastic Neighbor Embedding: dimensionality reduction reloaded…</vt:lpstr>
      <vt:lpstr>t-SNE vs- PCA</vt:lpstr>
      <vt:lpstr>t-SNE vs- PCA</vt:lpstr>
      <vt:lpstr>t-SNE</vt:lpstr>
      <vt:lpstr>t-SNE: overview</vt:lpstr>
      <vt:lpstr>Referencias</vt:lpstr>
      <vt:lpstr>Let’s do it…</vt:lpstr>
      <vt:lpstr>Fin…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Henry N</dc:creator>
  <cp:lastModifiedBy>Laura Bendayan</cp:lastModifiedBy>
  <cp:revision>106</cp:revision>
  <dcterms:created xsi:type="dcterms:W3CDTF">2019-02-15T05:58:44Z</dcterms:created>
  <dcterms:modified xsi:type="dcterms:W3CDTF">2019-07-09T18:16:29Z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0x010100A6872C23FC8E1947AC8521F9A228FB4E</vt:lpwstr>
  </property>
</Properties>
</file>